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5" r:id="rId2"/>
    <p:sldId id="354" r:id="rId3"/>
    <p:sldId id="320" r:id="rId4"/>
    <p:sldId id="35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62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 Deng" initials="AD" lastIdx="4" clrIdx="0">
    <p:extLst>
      <p:ext uri="{19B8F6BF-5375-455C-9EA6-DF929625EA0E}">
        <p15:presenceInfo xmlns:p15="http://schemas.microsoft.com/office/powerpoint/2012/main" userId="S-1-5-21-1162940124-2092573269-316617838-424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2"/>
    <p:restoredTop sz="94729"/>
  </p:normalViewPr>
  <p:slideViewPr>
    <p:cSldViewPr>
      <p:cViewPr varScale="1">
        <p:scale>
          <a:sx n="95" d="100"/>
          <a:sy n="95" d="100"/>
        </p:scale>
        <p:origin x="147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465D4-FE2A-974C-BAA5-05936099AFAC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37DC-D393-5E44-BA0A-25183B5E8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70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75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20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76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92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2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68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18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64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1BB97-6CC5-4957-9D4A-09F51D7CCA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70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51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9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0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0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2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81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83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63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220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9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4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5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784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88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70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7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37DC-D393-5E44-BA0A-25183B5E87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72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1700" y="877570"/>
            <a:ext cx="8255000" cy="1148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8550" y="4178300"/>
            <a:ext cx="1847850" cy="24669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1200" y="2511424"/>
            <a:ext cx="3382009" cy="3382010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968500" y="250253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15900" y="25527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828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401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463800" y="3225800"/>
                </a:lnTo>
                <a:lnTo>
                  <a:pt x="2501900" y="3213100"/>
                </a:lnTo>
                <a:lnTo>
                  <a:pt x="2768600" y="3035300"/>
                </a:lnTo>
                <a:lnTo>
                  <a:pt x="2832100" y="29718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159000" y="88900"/>
                </a:lnTo>
                <a:lnTo>
                  <a:pt x="21971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651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794000" y="444500"/>
                </a:lnTo>
                <a:lnTo>
                  <a:pt x="2832100" y="4699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351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08300" y="5080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1811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58800" y="4445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8200" y="2438399"/>
            <a:ext cx="3382009" cy="338201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4635500" y="2428874"/>
            <a:ext cx="3403600" cy="3403600"/>
          </a:xfrm>
          <a:custGeom>
            <a:avLst/>
            <a:gdLst/>
            <a:ahLst/>
            <a:cxnLst/>
            <a:rect l="l" t="t" r="r" b="b"/>
            <a:pathLst>
              <a:path w="3403600" h="3403600">
                <a:moveTo>
                  <a:pt x="1917700" y="3390900"/>
                </a:moveTo>
                <a:lnTo>
                  <a:pt x="1460500" y="3390900"/>
                </a:lnTo>
                <a:lnTo>
                  <a:pt x="1498600" y="3403600"/>
                </a:lnTo>
                <a:lnTo>
                  <a:pt x="1879600" y="3403600"/>
                </a:lnTo>
                <a:lnTo>
                  <a:pt x="1917700" y="3390900"/>
                </a:lnTo>
                <a:close/>
              </a:path>
              <a:path w="3403600" h="3403600">
                <a:moveTo>
                  <a:pt x="38100" y="1968500"/>
                </a:moveTo>
                <a:lnTo>
                  <a:pt x="38100" y="2120900"/>
                </a:lnTo>
                <a:lnTo>
                  <a:pt x="63500" y="2209800"/>
                </a:lnTo>
                <a:lnTo>
                  <a:pt x="88900" y="2247900"/>
                </a:lnTo>
                <a:lnTo>
                  <a:pt x="127000" y="2387600"/>
                </a:lnTo>
                <a:lnTo>
                  <a:pt x="177800" y="2463800"/>
                </a:lnTo>
                <a:lnTo>
                  <a:pt x="190500" y="2501900"/>
                </a:lnTo>
                <a:lnTo>
                  <a:pt x="241300" y="2590800"/>
                </a:lnTo>
                <a:lnTo>
                  <a:pt x="317500" y="2705100"/>
                </a:lnTo>
                <a:lnTo>
                  <a:pt x="368300" y="2768600"/>
                </a:lnTo>
                <a:lnTo>
                  <a:pt x="393700" y="2806700"/>
                </a:lnTo>
                <a:lnTo>
                  <a:pt x="622300" y="3035300"/>
                </a:lnTo>
                <a:lnTo>
                  <a:pt x="850900" y="3187700"/>
                </a:lnTo>
                <a:lnTo>
                  <a:pt x="927100" y="3225800"/>
                </a:lnTo>
                <a:lnTo>
                  <a:pt x="965200" y="3251200"/>
                </a:lnTo>
                <a:lnTo>
                  <a:pt x="1016000" y="3263900"/>
                </a:lnTo>
                <a:lnTo>
                  <a:pt x="1054100" y="3289300"/>
                </a:lnTo>
                <a:lnTo>
                  <a:pt x="1092200" y="3302000"/>
                </a:lnTo>
                <a:lnTo>
                  <a:pt x="1143000" y="3314700"/>
                </a:lnTo>
                <a:lnTo>
                  <a:pt x="1181100" y="3327400"/>
                </a:lnTo>
                <a:lnTo>
                  <a:pt x="1231900" y="3340100"/>
                </a:lnTo>
                <a:lnTo>
                  <a:pt x="1270000" y="3352800"/>
                </a:lnTo>
                <a:lnTo>
                  <a:pt x="1320800" y="3365500"/>
                </a:lnTo>
                <a:lnTo>
                  <a:pt x="1358900" y="3378200"/>
                </a:lnTo>
                <a:lnTo>
                  <a:pt x="1409700" y="3390900"/>
                </a:lnTo>
                <a:lnTo>
                  <a:pt x="1968500" y="3390900"/>
                </a:lnTo>
                <a:lnTo>
                  <a:pt x="2019300" y="3378200"/>
                </a:lnTo>
                <a:lnTo>
                  <a:pt x="1498600" y="3378200"/>
                </a:lnTo>
                <a:lnTo>
                  <a:pt x="1409700" y="3365500"/>
                </a:lnTo>
                <a:lnTo>
                  <a:pt x="1358900" y="3352800"/>
                </a:lnTo>
                <a:lnTo>
                  <a:pt x="1320800" y="3340100"/>
                </a:lnTo>
                <a:lnTo>
                  <a:pt x="1270000" y="3327400"/>
                </a:lnTo>
                <a:lnTo>
                  <a:pt x="1231900" y="3314700"/>
                </a:lnTo>
                <a:lnTo>
                  <a:pt x="1181100" y="3302000"/>
                </a:lnTo>
                <a:lnTo>
                  <a:pt x="1143000" y="3289300"/>
                </a:lnTo>
                <a:lnTo>
                  <a:pt x="1092200" y="3276600"/>
                </a:lnTo>
                <a:lnTo>
                  <a:pt x="1054100" y="3251200"/>
                </a:lnTo>
                <a:lnTo>
                  <a:pt x="1016000" y="3238500"/>
                </a:lnTo>
                <a:lnTo>
                  <a:pt x="965200" y="3213100"/>
                </a:lnTo>
                <a:lnTo>
                  <a:pt x="927100" y="3200400"/>
                </a:lnTo>
                <a:lnTo>
                  <a:pt x="812800" y="3124200"/>
                </a:lnTo>
                <a:lnTo>
                  <a:pt x="774700" y="3111500"/>
                </a:lnTo>
                <a:lnTo>
                  <a:pt x="736600" y="3073400"/>
                </a:lnTo>
                <a:lnTo>
                  <a:pt x="584200" y="2971800"/>
                </a:lnTo>
                <a:lnTo>
                  <a:pt x="558800" y="2933700"/>
                </a:lnTo>
                <a:lnTo>
                  <a:pt x="520700" y="2908300"/>
                </a:lnTo>
                <a:lnTo>
                  <a:pt x="495300" y="2870200"/>
                </a:lnTo>
                <a:lnTo>
                  <a:pt x="457200" y="2844800"/>
                </a:lnTo>
                <a:lnTo>
                  <a:pt x="431800" y="2806700"/>
                </a:lnTo>
                <a:lnTo>
                  <a:pt x="393700" y="2768600"/>
                </a:lnTo>
                <a:lnTo>
                  <a:pt x="368300" y="2730500"/>
                </a:lnTo>
                <a:lnTo>
                  <a:pt x="317500" y="2667000"/>
                </a:lnTo>
                <a:lnTo>
                  <a:pt x="292100" y="2628900"/>
                </a:lnTo>
                <a:lnTo>
                  <a:pt x="266700" y="2578100"/>
                </a:lnTo>
                <a:lnTo>
                  <a:pt x="215900" y="2501900"/>
                </a:lnTo>
                <a:lnTo>
                  <a:pt x="203200" y="2463800"/>
                </a:lnTo>
                <a:lnTo>
                  <a:pt x="177800" y="2425700"/>
                </a:lnTo>
                <a:lnTo>
                  <a:pt x="165100" y="2374900"/>
                </a:lnTo>
                <a:lnTo>
                  <a:pt x="139700" y="2336800"/>
                </a:lnTo>
                <a:lnTo>
                  <a:pt x="114300" y="2247900"/>
                </a:lnTo>
                <a:lnTo>
                  <a:pt x="88900" y="2209800"/>
                </a:lnTo>
                <a:lnTo>
                  <a:pt x="63500" y="2108200"/>
                </a:lnTo>
                <a:lnTo>
                  <a:pt x="63500" y="2070100"/>
                </a:lnTo>
                <a:lnTo>
                  <a:pt x="38100" y="1968500"/>
                </a:lnTo>
                <a:close/>
              </a:path>
              <a:path w="3403600" h="3403600">
                <a:moveTo>
                  <a:pt x="3352800" y="1981200"/>
                </a:moveTo>
                <a:lnTo>
                  <a:pt x="3340100" y="2032000"/>
                </a:lnTo>
                <a:lnTo>
                  <a:pt x="3340100" y="2070100"/>
                </a:lnTo>
                <a:lnTo>
                  <a:pt x="3302000" y="2209800"/>
                </a:lnTo>
                <a:lnTo>
                  <a:pt x="3276600" y="2260600"/>
                </a:lnTo>
                <a:lnTo>
                  <a:pt x="3251200" y="2349500"/>
                </a:lnTo>
                <a:lnTo>
                  <a:pt x="3225800" y="2387600"/>
                </a:lnTo>
                <a:lnTo>
                  <a:pt x="3213100" y="2425700"/>
                </a:lnTo>
                <a:lnTo>
                  <a:pt x="3187700" y="2463800"/>
                </a:lnTo>
                <a:lnTo>
                  <a:pt x="3175000" y="2514600"/>
                </a:lnTo>
                <a:lnTo>
                  <a:pt x="3022600" y="2743200"/>
                </a:lnTo>
                <a:lnTo>
                  <a:pt x="2984500" y="2768600"/>
                </a:lnTo>
                <a:lnTo>
                  <a:pt x="2933700" y="2844800"/>
                </a:lnTo>
                <a:lnTo>
                  <a:pt x="2895600" y="2870200"/>
                </a:lnTo>
                <a:lnTo>
                  <a:pt x="2870200" y="2908300"/>
                </a:lnTo>
                <a:lnTo>
                  <a:pt x="2832100" y="2946400"/>
                </a:lnTo>
                <a:lnTo>
                  <a:pt x="2794000" y="2971800"/>
                </a:lnTo>
                <a:lnTo>
                  <a:pt x="2768600" y="2997200"/>
                </a:lnTo>
                <a:lnTo>
                  <a:pt x="2730500" y="3022600"/>
                </a:lnTo>
                <a:lnTo>
                  <a:pt x="2692400" y="3060700"/>
                </a:lnTo>
                <a:lnTo>
                  <a:pt x="2540000" y="3162300"/>
                </a:lnTo>
                <a:lnTo>
                  <a:pt x="2501900" y="3175000"/>
                </a:lnTo>
                <a:lnTo>
                  <a:pt x="2463800" y="3200400"/>
                </a:lnTo>
                <a:lnTo>
                  <a:pt x="2413000" y="3225800"/>
                </a:lnTo>
                <a:lnTo>
                  <a:pt x="2374900" y="3238500"/>
                </a:lnTo>
                <a:lnTo>
                  <a:pt x="2336800" y="3263900"/>
                </a:lnTo>
                <a:lnTo>
                  <a:pt x="2286000" y="3276600"/>
                </a:lnTo>
                <a:lnTo>
                  <a:pt x="2247900" y="3289300"/>
                </a:lnTo>
                <a:lnTo>
                  <a:pt x="2197100" y="3302000"/>
                </a:lnTo>
                <a:lnTo>
                  <a:pt x="2159000" y="3314700"/>
                </a:lnTo>
                <a:lnTo>
                  <a:pt x="2108200" y="3327400"/>
                </a:lnTo>
                <a:lnTo>
                  <a:pt x="2070100" y="3340100"/>
                </a:lnTo>
                <a:lnTo>
                  <a:pt x="1968500" y="3365500"/>
                </a:lnTo>
                <a:lnTo>
                  <a:pt x="1930400" y="3365500"/>
                </a:lnTo>
                <a:lnTo>
                  <a:pt x="1879600" y="3378200"/>
                </a:lnTo>
                <a:lnTo>
                  <a:pt x="2019300" y="3378200"/>
                </a:lnTo>
                <a:lnTo>
                  <a:pt x="2070100" y="3365500"/>
                </a:lnTo>
                <a:lnTo>
                  <a:pt x="2108200" y="3352800"/>
                </a:lnTo>
                <a:lnTo>
                  <a:pt x="2159000" y="3352800"/>
                </a:lnTo>
                <a:lnTo>
                  <a:pt x="2197100" y="3327400"/>
                </a:lnTo>
                <a:lnTo>
                  <a:pt x="2247900" y="3314700"/>
                </a:lnTo>
                <a:lnTo>
                  <a:pt x="2286000" y="3302000"/>
                </a:lnTo>
                <a:lnTo>
                  <a:pt x="2336800" y="3289300"/>
                </a:lnTo>
                <a:lnTo>
                  <a:pt x="2374900" y="3263900"/>
                </a:lnTo>
                <a:lnTo>
                  <a:pt x="2413000" y="3251200"/>
                </a:lnTo>
                <a:lnTo>
                  <a:pt x="2540000" y="3187700"/>
                </a:lnTo>
                <a:lnTo>
                  <a:pt x="2768600" y="3035300"/>
                </a:lnTo>
                <a:lnTo>
                  <a:pt x="2794000" y="3009900"/>
                </a:lnTo>
                <a:lnTo>
                  <a:pt x="2870200" y="2946400"/>
                </a:lnTo>
                <a:lnTo>
                  <a:pt x="2895600" y="2908300"/>
                </a:lnTo>
                <a:lnTo>
                  <a:pt x="2933700" y="2882900"/>
                </a:lnTo>
                <a:lnTo>
                  <a:pt x="2959100" y="2844800"/>
                </a:lnTo>
                <a:lnTo>
                  <a:pt x="3022600" y="2781300"/>
                </a:lnTo>
                <a:lnTo>
                  <a:pt x="3200400" y="2514600"/>
                </a:lnTo>
                <a:lnTo>
                  <a:pt x="3213100" y="2476500"/>
                </a:lnTo>
                <a:lnTo>
                  <a:pt x="3263900" y="2387600"/>
                </a:lnTo>
                <a:lnTo>
                  <a:pt x="3302000" y="2260600"/>
                </a:lnTo>
                <a:lnTo>
                  <a:pt x="3327400" y="2209800"/>
                </a:lnTo>
                <a:lnTo>
                  <a:pt x="3352800" y="2120900"/>
                </a:lnTo>
                <a:lnTo>
                  <a:pt x="3352800" y="1981200"/>
                </a:lnTo>
                <a:close/>
              </a:path>
              <a:path w="3403600" h="3403600">
                <a:moveTo>
                  <a:pt x="3378200" y="1790700"/>
                </a:moveTo>
                <a:lnTo>
                  <a:pt x="3365500" y="1841500"/>
                </a:lnTo>
                <a:lnTo>
                  <a:pt x="3365500" y="1892300"/>
                </a:lnTo>
                <a:lnTo>
                  <a:pt x="3352800" y="1930400"/>
                </a:lnTo>
                <a:lnTo>
                  <a:pt x="3352800" y="2082800"/>
                </a:lnTo>
                <a:lnTo>
                  <a:pt x="3378200" y="1993900"/>
                </a:lnTo>
                <a:lnTo>
                  <a:pt x="3378200" y="1790700"/>
                </a:lnTo>
                <a:close/>
              </a:path>
              <a:path w="3403600" h="3403600">
                <a:moveTo>
                  <a:pt x="12700" y="1701800"/>
                </a:moveTo>
                <a:lnTo>
                  <a:pt x="12700" y="1981200"/>
                </a:lnTo>
                <a:lnTo>
                  <a:pt x="38100" y="2070100"/>
                </a:lnTo>
                <a:lnTo>
                  <a:pt x="38100" y="1930400"/>
                </a:lnTo>
                <a:lnTo>
                  <a:pt x="25400" y="1879600"/>
                </a:lnTo>
                <a:lnTo>
                  <a:pt x="25400" y="1752600"/>
                </a:lnTo>
                <a:lnTo>
                  <a:pt x="12700" y="1701800"/>
                </a:lnTo>
                <a:close/>
              </a:path>
              <a:path w="3403600" h="3403600">
                <a:moveTo>
                  <a:pt x="3365500" y="1384300"/>
                </a:moveTo>
                <a:lnTo>
                  <a:pt x="3365500" y="1574800"/>
                </a:lnTo>
                <a:lnTo>
                  <a:pt x="3378200" y="1625600"/>
                </a:lnTo>
                <a:lnTo>
                  <a:pt x="3378200" y="1943100"/>
                </a:lnTo>
                <a:lnTo>
                  <a:pt x="3390900" y="1892300"/>
                </a:lnTo>
                <a:lnTo>
                  <a:pt x="3390900" y="1473200"/>
                </a:lnTo>
                <a:lnTo>
                  <a:pt x="3365500" y="1384300"/>
                </a:lnTo>
                <a:close/>
              </a:path>
              <a:path w="3403600" h="3403600">
                <a:moveTo>
                  <a:pt x="12700" y="1473200"/>
                </a:moveTo>
                <a:lnTo>
                  <a:pt x="0" y="1524000"/>
                </a:lnTo>
                <a:lnTo>
                  <a:pt x="0" y="1879600"/>
                </a:lnTo>
                <a:lnTo>
                  <a:pt x="12700" y="1930400"/>
                </a:lnTo>
                <a:lnTo>
                  <a:pt x="12700" y="1473200"/>
                </a:lnTo>
                <a:close/>
              </a:path>
              <a:path w="3403600" h="3403600">
                <a:moveTo>
                  <a:pt x="3390900" y="1574800"/>
                </a:moveTo>
                <a:lnTo>
                  <a:pt x="3390900" y="1841500"/>
                </a:lnTo>
                <a:lnTo>
                  <a:pt x="3403600" y="1803400"/>
                </a:lnTo>
                <a:lnTo>
                  <a:pt x="3403600" y="1612900"/>
                </a:lnTo>
                <a:lnTo>
                  <a:pt x="3390900" y="1574800"/>
                </a:lnTo>
                <a:close/>
              </a:path>
              <a:path w="3403600" h="3403600">
                <a:moveTo>
                  <a:pt x="38100" y="1333500"/>
                </a:moveTo>
                <a:lnTo>
                  <a:pt x="12700" y="1435100"/>
                </a:lnTo>
                <a:lnTo>
                  <a:pt x="12700" y="1701800"/>
                </a:lnTo>
                <a:lnTo>
                  <a:pt x="25400" y="1663700"/>
                </a:lnTo>
                <a:lnTo>
                  <a:pt x="25400" y="1524000"/>
                </a:lnTo>
                <a:lnTo>
                  <a:pt x="38100" y="1485900"/>
                </a:lnTo>
                <a:lnTo>
                  <a:pt x="38100" y="1333500"/>
                </a:lnTo>
                <a:close/>
              </a:path>
              <a:path w="3403600" h="3403600">
                <a:moveTo>
                  <a:pt x="2070100" y="38100"/>
                </a:moveTo>
                <a:lnTo>
                  <a:pt x="1930400" y="38100"/>
                </a:lnTo>
                <a:lnTo>
                  <a:pt x="1968500" y="50800"/>
                </a:lnTo>
                <a:lnTo>
                  <a:pt x="2019300" y="63500"/>
                </a:lnTo>
                <a:lnTo>
                  <a:pt x="2070100" y="63500"/>
                </a:lnTo>
                <a:lnTo>
                  <a:pt x="2108200" y="76200"/>
                </a:lnTo>
                <a:lnTo>
                  <a:pt x="2209800" y="101600"/>
                </a:lnTo>
                <a:lnTo>
                  <a:pt x="2247900" y="114300"/>
                </a:lnTo>
                <a:lnTo>
                  <a:pt x="2286000" y="139700"/>
                </a:lnTo>
                <a:lnTo>
                  <a:pt x="2336800" y="152400"/>
                </a:lnTo>
                <a:lnTo>
                  <a:pt x="2374900" y="177800"/>
                </a:lnTo>
                <a:lnTo>
                  <a:pt x="2413000" y="190500"/>
                </a:lnTo>
                <a:lnTo>
                  <a:pt x="2463800" y="215900"/>
                </a:lnTo>
                <a:lnTo>
                  <a:pt x="2501900" y="228600"/>
                </a:lnTo>
                <a:lnTo>
                  <a:pt x="2768600" y="406400"/>
                </a:lnTo>
                <a:lnTo>
                  <a:pt x="2997200" y="635000"/>
                </a:lnTo>
                <a:lnTo>
                  <a:pt x="3175000" y="901700"/>
                </a:lnTo>
                <a:lnTo>
                  <a:pt x="3187700" y="939800"/>
                </a:lnTo>
                <a:lnTo>
                  <a:pt x="3213100" y="990600"/>
                </a:lnTo>
                <a:lnTo>
                  <a:pt x="3225800" y="1028700"/>
                </a:lnTo>
                <a:lnTo>
                  <a:pt x="3251200" y="1066800"/>
                </a:lnTo>
                <a:lnTo>
                  <a:pt x="3276600" y="1155700"/>
                </a:lnTo>
                <a:lnTo>
                  <a:pt x="3302000" y="1193800"/>
                </a:lnTo>
                <a:lnTo>
                  <a:pt x="3340100" y="1333500"/>
                </a:lnTo>
                <a:lnTo>
                  <a:pt x="3340100" y="1384300"/>
                </a:lnTo>
                <a:lnTo>
                  <a:pt x="3352800" y="1422400"/>
                </a:lnTo>
                <a:lnTo>
                  <a:pt x="3352800" y="1473200"/>
                </a:lnTo>
                <a:lnTo>
                  <a:pt x="3365500" y="1524000"/>
                </a:lnTo>
                <a:lnTo>
                  <a:pt x="3365500" y="1333500"/>
                </a:lnTo>
                <a:lnTo>
                  <a:pt x="3314700" y="1155700"/>
                </a:lnTo>
                <a:lnTo>
                  <a:pt x="3289300" y="1117600"/>
                </a:lnTo>
                <a:lnTo>
                  <a:pt x="3263900" y="1028700"/>
                </a:lnTo>
                <a:lnTo>
                  <a:pt x="3238500" y="990600"/>
                </a:lnTo>
                <a:lnTo>
                  <a:pt x="3225800" y="939800"/>
                </a:lnTo>
                <a:lnTo>
                  <a:pt x="3149600" y="825500"/>
                </a:lnTo>
                <a:lnTo>
                  <a:pt x="3136900" y="787400"/>
                </a:lnTo>
                <a:lnTo>
                  <a:pt x="3111500" y="749300"/>
                </a:lnTo>
                <a:lnTo>
                  <a:pt x="3073400" y="711200"/>
                </a:lnTo>
                <a:lnTo>
                  <a:pt x="2997200" y="596900"/>
                </a:lnTo>
                <a:lnTo>
                  <a:pt x="2959100" y="571500"/>
                </a:lnTo>
                <a:lnTo>
                  <a:pt x="2933700" y="533400"/>
                </a:lnTo>
                <a:lnTo>
                  <a:pt x="2870200" y="469900"/>
                </a:lnTo>
                <a:lnTo>
                  <a:pt x="2832100" y="444500"/>
                </a:lnTo>
                <a:lnTo>
                  <a:pt x="2806700" y="406400"/>
                </a:lnTo>
                <a:lnTo>
                  <a:pt x="2463800" y="177800"/>
                </a:lnTo>
                <a:lnTo>
                  <a:pt x="2425700" y="165100"/>
                </a:lnTo>
                <a:lnTo>
                  <a:pt x="2374900" y="139700"/>
                </a:lnTo>
                <a:lnTo>
                  <a:pt x="2298700" y="114300"/>
                </a:lnTo>
                <a:lnTo>
                  <a:pt x="2247900" y="88900"/>
                </a:lnTo>
                <a:lnTo>
                  <a:pt x="2209800" y="76200"/>
                </a:lnTo>
                <a:lnTo>
                  <a:pt x="2159000" y="63500"/>
                </a:lnTo>
                <a:lnTo>
                  <a:pt x="2120900" y="50800"/>
                </a:lnTo>
                <a:lnTo>
                  <a:pt x="2070100" y="38100"/>
                </a:lnTo>
                <a:close/>
              </a:path>
              <a:path w="3403600" h="3403600">
                <a:moveTo>
                  <a:pt x="1498600" y="38100"/>
                </a:moveTo>
                <a:lnTo>
                  <a:pt x="1320800" y="38100"/>
                </a:lnTo>
                <a:lnTo>
                  <a:pt x="1282700" y="50800"/>
                </a:lnTo>
                <a:lnTo>
                  <a:pt x="1231900" y="63500"/>
                </a:lnTo>
                <a:lnTo>
                  <a:pt x="1193800" y="76200"/>
                </a:lnTo>
                <a:lnTo>
                  <a:pt x="1143000" y="88900"/>
                </a:lnTo>
                <a:lnTo>
                  <a:pt x="1104900" y="114300"/>
                </a:lnTo>
                <a:lnTo>
                  <a:pt x="1054100" y="127000"/>
                </a:lnTo>
                <a:lnTo>
                  <a:pt x="1016000" y="139700"/>
                </a:lnTo>
                <a:lnTo>
                  <a:pt x="977900" y="165100"/>
                </a:lnTo>
                <a:lnTo>
                  <a:pt x="927100" y="177800"/>
                </a:lnTo>
                <a:lnTo>
                  <a:pt x="622300" y="381000"/>
                </a:lnTo>
                <a:lnTo>
                  <a:pt x="596900" y="406400"/>
                </a:lnTo>
                <a:lnTo>
                  <a:pt x="520700" y="469900"/>
                </a:lnTo>
                <a:lnTo>
                  <a:pt x="495300" y="508000"/>
                </a:lnTo>
                <a:lnTo>
                  <a:pt x="457200" y="533400"/>
                </a:lnTo>
                <a:lnTo>
                  <a:pt x="431800" y="571500"/>
                </a:lnTo>
                <a:lnTo>
                  <a:pt x="393700" y="596900"/>
                </a:lnTo>
                <a:lnTo>
                  <a:pt x="190500" y="901700"/>
                </a:lnTo>
                <a:lnTo>
                  <a:pt x="177800" y="939800"/>
                </a:lnTo>
                <a:lnTo>
                  <a:pt x="152400" y="990600"/>
                </a:lnTo>
                <a:lnTo>
                  <a:pt x="139700" y="1028700"/>
                </a:lnTo>
                <a:lnTo>
                  <a:pt x="114300" y="1066800"/>
                </a:lnTo>
                <a:lnTo>
                  <a:pt x="88900" y="1155700"/>
                </a:lnTo>
                <a:lnTo>
                  <a:pt x="63500" y="1206500"/>
                </a:lnTo>
                <a:lnTo>
                  <a:pt x="38100" y="1295400"/>
                </a:lnTo>
                <a:lnTo>
                  <a:pt x="38100" y="1435100"/>
                </a:lnTo>
                <a:lnTo>
                  <a:pt x="76200" y="1295400"/>
                </a:lnTo>
                <a:lnTo>
                  <a:pt x="76200" y="1244600"/>
                </a:lnTo>
                <a:lnTo>
                  <a:pt x="101600" y="1206500"/>
                </a:lnTo>
                <a:lnTo>
                  <a:pt x="139700" y="1066800"/>
                </a:lnTo>
                <a:lnTo>
                  <a:pt x="165100" y="1028700"/>
                </a:lnTo>
                <a:lnTo>
                  <a:pt x="177800" y="990600"/>
                </a:lnTo>
                <a:lnTo>
                  <a:pt x="203200" y="939800"/>
                </a:lnTo>
                <a:lnTo>
                  <a:pt x="215900" y="901700"/>
                </a:lnTo>
                <a:lnTo>
                  <a:pt x="368300" y="673100"/>
                </a:lnTo>
                <a:lnTo>
                  <a:pt x="431800" y="609600"/>
                </a:lnTo>
                <a:lnTo>
                  <a:pt x="457200" y="571500"/>
                </a:lnTo>
                <a:lnTo>
                  <a:pt x="558800" y="469900"/>
                </a:lnTo>
                <a:lnTo>
                  <a:pt x="596900" y="444500"/>
                </a:lnTo>
                <a:lnTo>
                  <a:pt x="660400" y="381000"/>
                </a:lnTo>
                <a:lnTo>
                  <a:pt x="850900" y="254000"/>
                </a:lnTo>
                <a:lnTo>
                  <a:pt x="889000" y="241300"/>
                </a:lnTo>
                <a:lnTo>
                  <a:pt x="965200" y="190500"/>
                </a:lnTo>
                <a:lnTo>
                  <a:pt x="1016000" y="177800"/>
                </a:lnTo>
                <a:lnTo>
                  <a:pt x="1054100" y="152400"/>
                </a:lnTo>
                <a:lnTo>
                  <a:pt x="1092200" y="139700"/>
                </a:lnTo>
                <a:lnTo>
                  <a:pt x="1143000" y="127000"/>
                </a:lnTo>
                <a:lnTo>
                  <a:pt x="1181100" y="101600"/>
                </a:lnTo>
                <a:lnTo>
                  <a:pt x="1231900" y="88900"/>
                </a:lnTo>
                <a:lnTo>
                  <a:pt x="1270000" y="76200"/>
                </a:lnTo>
                <a:lnTo>
                  <a:pt x="1320800" y="76200"/>
                </a:lnTo>
                <a:lnTo>
                  <a:pt x="1358900" y="63500"/>
                </a:lnTo>
                <a:lnTo>
                  <a:pt x="1409700" y="50800"/>
                </a:lnTo>
                <a:lnTo>
                  <a:pt x="1498600" y="38100"/>
                </a:lnTo>
                <a:close/>
              </a:path>
              <a:path w="3403600" h="3403600">
                <a:moveTo>
                  <a:pt x="1930400" y="12700"/>
                </a:moveTo>
                <a:lnTo>
                  <a:pt x="1460500" y="12700"/>
                </a:lnTo>
                <a:lnTo>
                  <a:pt x="1409700" y="25400"/>
                </a:lnTo>
                <a:lnTo>
                  <a:pt x="1371600" y="38100"/>
                </a:lnTo>
                <a:lnTo>
                  <a:pt x="1549400" y="38100"/>
                </a:lnTo>
                <a:lnTo>
                  <a:pt x="1600200" y="25400"/>
                </a:lnTo>
                <a:lnTo>
                  <a:pt x="1981200" y="25400"/>
                </a:lnTo>
                <a:lnTo>
                  <a:pt x="1930400" y="12700"/>
                </a:lnTo>
                <a:close/>
              </a:path>
              <a:path w="3403600" h="3403600">
                <a:moveTo>
                  <a:pt x="1981200" y="25400"/>
                </a:moveTo>
                <a:lnTo>
                  <a:pt x="1778000" y="25400"/>
                </a:lnTo>
                <a:lnTo>
                  <a:pt x="1828800" y="38100"/>
                </a:lnTo>
                <a:lnTo>
                  <a:pt x="2019300" y="38100"/>
                </a:lnTo>
                <a:lnTo>
                  <a:pt x="1981200" y="25400"/>
                </a:lnTo>
                <a:close/>
              </a:path>
              <a:path w="3403600" h="3403600">
                <a:moveTo>
                  <a:pt x="1790700" y="0"/>
                </a:moveTo>
                <a:lnTo>
                  <a:pt x="1600200" y="0"/>
                </a:lnTo>
                <a:lnTo>
                  <a:pt x="1562100" y="12700"/>
                </a:lnTo>
                <a:lnTo>
                  <a:pt x="1841500" y="12700"/>
                </a:lnTo>
                <a:lnTo>
                  <a:pt x="1790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2000" y="4168775"/>
            <a:ext cx="1905000" cy="247650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0995" y="1729104"/>
            <a:ext cx="2768600" cy="23812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22500" y="5706745"/>
            <a:ext cx="3122295" cy="130048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2579370" y="5774054"/>
            <a:ext cx="2670810" cy="1102995"/>
          </a:xfrm>
          <a:custGeom>
            <a:avLst/>
            <a:gdLst/>
            <a:ahLst/>
            <a:cxnLst/>
            <a:rect l="l" t="t" r="r" b="b"/>
            <a:pathLst>
              <a:path w="2670810" h="1102995">
                <a:moveTo>
                  <a:pt x="8255" y="676910"/>
                </a:moveTo>
                <a:lnTo>
                  <a:pt x="53340" y="716915"/>
                </a:lnTo>
                <a:lnTo>
                  <a:pt x="118744" y="725170"/>
                </a:lnTo>
                <a:lnTo>
                  <a:pt x="152400" y="726440"/>
                </a:lnTo>
                <a:lnTo>
                  <a:pt x="174625" y="725805"/>
                </a:lnTo>
                <a:lnTo>
                  <a:pt x="173990" y="701040"/>
                </a:lnTo>
                <a:lnTo>
                  <a:pt x="151765" y="701040"/>
                </a:lnTo>
                <a:lnTo>
                  <a:pt x="120650" y="700405"/>
                </a:lnTo>
                <a:lnTo>
                  <a:pt x="88900" y="696595"/>
                </a:lnTo>
                <a:lnTo>
                  <a:pt x="57150" y="690880"/>
                </a:lnTo>
                <a:lnTo>
                  <a:pt x="26669" y="683895"/>
                </a:lnTo>
                <a:lnTo>
                  <a:pt x="8255" y="676910"/>
                </a:lnTo>
                <a:close/>
              </a:path>
              <a:path w="2670810" h="1102995">
                <a:moveTo>
                  <a:pt x="320675" y="958215"/>
                </a:moveTo>
                <a:lnTo>
                  <a:pt x="303530" y="962025"/>
                </a:lnTo>
                <a:lnTo>
                  <a:pt x="285115" y="965200"/>
                </a:lnTo>
                <a:lnTo>
                  <a:pt x="266700" y="967740"/>
                </a:lnTo>
                <a:lnTo>
                  <a:pt x="248285" y="969010"/>
                </a:lnTo>
                <a:lnTo>
                  <a:pt x="250825" y="994410"/>
                </a:lnTo>
                <a:lnTo>
                  <a:pt x="289560" y="990600"/>
                </a:lnTo>
                <a:lnTo>
                  <a:pt x="308610" y="986790"/>
                </a:lnTo>
                <a:lnTo>
                  <a:pt x="326390" y="982980"/>
                </a:lnTo>
                <a:lnTo>
                  <a:pt x="320675" y="958215"/>
                </a:lnTo>
                <a:close/>
              </a:path>
              <a:path w="2670810" h="1102995">
                <a:moveTo>
                  <a:pt x="929640" y="1035050"/>
                </a:moveTo>
                <a:lnTo>
                  <a:pt x="908050" y="1049655"/>
                </a:lnTo>
                <a:lnTo>
                  <a:pt x="913765" y="1056640"/>
                </a:lnTo>
                <a:lnTo>
                  <a:pt x="920115" y="1066165"/>
                </a:lnTo>
                <a:lnTo>
                  <a:pt x="934084" y="1082675"/>
                </a:lnTo>
                <a:lnTo>
                  <a:pt x="942340" y="1090930"/>
                </a:lnTo>
                <a:lnTo>
                  <a:pt x="955040" y="1102995"/>
                </a:lnTo>
                <a:lnTo>
                  <a:pt x="972184" y="1084580"/>
                </a:lnTo>
                <a:lnTo>
                  <a:pt x="953134" y="1065530"/>
                </a:lnTo>
                <a:lnTo>
                  <a:pt x="940434" y="1050290"/>
                </a:lnTo>
                <a:lnTo>
                  <a:pt x="934084" y="1042035"/>
                </a:lnTo>
                <a:lnTo>
                  <a:pt x="929640" y="1035050"/>
                </a:lnTo>
                <a:close/>
              </a:path>
              <a:path w="2670810" h="1102995">
                <a:moveTo>
                  <a:pt x="1779270" y="964565"/>
                </a:moveTo>
                <a:lnTo>
                  <a:pt x="1775459" y="981075"/>
                </a:lnTo>
                <a:lnTo>
                  <a:pt x="1772920" y="991235"/>
                </a:lnTo>
                <a:lnTo>
                  <a:pt x="1769745" y="1000760"/>
                </a:lnTo>
                <a:lnTo>
                  <a:pt x="1765300" y="1010285"/>
                </a:lnTo>
                <a:lnTo>
                  <a:pt x="1762759" y="1017270"/>
                </a:lnTo>
                <a:lnTo>
                  <a:pt x="1785620" y="1027430"/>
                </a:lnTo>
                <a:lnTo>
                  <a:pt x="1793240" y="1010285"/>
                </a:lnTo>
                <a:lnTo>
                  <a:pt x="1797050" y="998220"/>
                </a:lnTo>
                <a:lnTo>
                  <a:pt x="1800859" y="986790"/>
                </a:lnTo>
                <a:lnTo>
                  <a:pt x="1802765" y="975360"/>
                </a:lnTo>
                <a:lnTo>
                  <a:pt x="1804670" y="968375"/>
                </a:lnTo>
                <a:lnTo>
                  <a:pt x="1779270" y="964565"/>
                </a:lnTo>
                <a:close/>
              </a:path>
              <a:path w="2670810" h="1102995">
                <a:moveTo>
                  <a:pt x="2150110" y="605790"/>
                </a:moveTo>
                <a:lnTo>
                  <a:pt x="2143760" y="629920"/>
                </a:lnTo>
                <a:lnTo>
                  <a:pt x="2155825" y="633730"/>
                </a:lnTo>
                <a:lnTo>
                  <a:pt x="2199005" y="650240"/>
                </a:lnTo>
                <a:lnTo>
                  <a:pt x="2242820" y="672465"/>
                </a:lnTo>
                <a:lnTo>
                  <a:pt x="2283460" y="700405"/>
                </a:lnTo>
                <a:lnTo>
                  <a:pt x="2317115" y="734695"/>
                </a:lnTo>
                <a:lnTo>
                  <a:pt x="2341245" y="774700"/>
                </a:lnTo>
                <a:lnTo>
                  <a:pt x="2352040" y="821055"/>
                </a:lnTo>
                <a:lnTo>
                  <a:pt x="2352040" y="828675"/>
                </a:lnTo>
                <a:lnTo>
                  <a:pt x="2377440" y="828040"/>
                </a:lnTo>
                <a:lnTo>
                  <a:pt x="2377440" y="819150"/>
                </a:lnTo>
                <a:lnTo>
                  <a:pt x="2367915" y="773430"/>
                </a:lnTo>
                <a:lnTo>
                  <a:pt x="2348230" y="734060"/>
                </a:lnTo>
                <a:lnTo>
                  <a:pt x="2320290" y="699135"/>
                </a:lnTo>
                <a:lnTo>
                  <a:pt x="2285365" y="669925"/>
                </a:lnTo>
                <a:lnTo>
                  <a:pt x="2246630" y="645160"/>
                </a:lnTo>
                <a:lnTo>
                  <a:pt x="2204720" y="624840"/>
                </a:lnTo>
                <a:lnTo>
                  <a:pt x="2163445" y="609600"/>
                </a:lnTo>
                <a:lnTo>
                  <a:pt x="2150110" y="605790"/>
                </a:lnTo>
                <a:close/>
              </a:path>
              <a:path w="2670810" h="1102995">
                <a:moveTo>
                  <a:pt x="2651125" y="386080"/>
                </a:moveTo>
                <a:lnTo>
                  <a:pt x="2609850" y="428625"/>
                </a:lnTo>
                <a:lnTo>
                  <a:pt x="2572385" y="454025"/>
                </a:lnTo>
                <a:lnTo>
                  <a:pt x="2557780" y="461645"/>
                </a:lnTo>
                <a:lnTo>
                  <a:pt x="2570480" y="483870"/>
                </a:lnTo>
                <a:lnTo>
                  <a:pt x="2607945" y="461645"/>
                </a:lnTo>
                <a:lnTo>
                  <a:pt x="2644775" y="431165"/>
                </a:lnTo>
                <a:lnTo>
                  <a:pt x="2670810" y="401320"/>
                </a:lnTo>
                <a:lnTo>
                  <a:pt x="2651125" y="386080"/>
                </a:lnTo>
                <a:close/>
              </a:path>
              <a:path w="2670810" h="1102995">
                <a:moveTo>
                  <a:pt x="2440940" y="97155"/>
                </a:moveTo>
                <a:lnTo>
                  <a:pt x="2415540" y="104140"/>
                </a:lnTo>
                <a:lnTo>
                  <a:pt x="2418715" y="113030"/>
                </a:lnTo>
                <a:lnTo>
                  <a:pt x="2419985" y="121920"/>
                </a:lnTo>
                <a:lnTo>
                  <a:pt x="2420620" y="130175"/>
                </a:lnTo>
                <a:lnTo>
                  <a:pt x="2420620" y="138430"/>
                </a:lnTo>
                <a:lnTo>
                  <a:pt x="2446020" y="137795"/>
                </a:lnTo>
                <a:lnTo>
                  <a:pt x="2446020" y="127635"/>
                </a:lnTo>
                <a:lnTo>
                  <a:pt x="2444750" y="116840"/>
                </a:lnTo>
                <a:lnTo>
                  <a:pt x="2442845" y="107315"/>
                </a:lnTo>
                <a:lnTo>
                  <a:pt x="2440940" y="97155"/>
                </a:lnTo>
                <a:close/>
              </a:path>
              <a:path w="2670810" h="1102995">
                <a:moveTo>
                  <a:pt x="1851025" y="0"/>
                </a:moveTo>
                <a:lnTo>
                  <a:pt x="1812925" y="31750"/>
                </a:lnTo>
                <a:lnTo>
                  <a:pt x="1798320" y="49530"/>
                </a:lnTo>
                <a:lnTo>
                  <a:pt x="1818005" y="65405"/>
                </a:lnTo>
                <a:lnTo>
                  <a:pt x="1823720" y="58420"/>
                </a:lnTo>
                <a:lnTo>
                  <a:pt x="1831340" y="49530"/>
                </a:lnTo>
                <a:lnTo>
                  <a:pt x="1840230" y="40640"/>
                </a:lnTo>
                <a:lnTo>
                  <a:pt x="1849120" y="32385"/>
                </a:lnTo>
                <a:lnTo>
                  <a:pt x="1858645" y="24765"/>
                </a:lnTo>
                <a:lnTo>
                  <a:pt x="1865630" y="20320"/>
                </a:lnTo>
                <a:lnTo>
                  <a:pt x="1851025" y="0"/>
                </a:lnTo>
                <a:close/>
              </a:path>
              <a:path w="2670810" h="1102995">
                <a:moveTo>
                  <a:pt x="1356995" y="31115"/>
                </a:moveTo>
                <a:lnTo>
                  <a:pt x="1349375" y="41910"/>
                </a:lnTo>
                <a:lnTo>
                  <a:pt x="1341755" y="53340"/>
                </a:lnTo>
                <a:lnTo>
                  <a:pt x="1336675" y="64770"/>
                </a:lnTo>
                <a:lnTo>
                  <a:pt x="1332230" y="74930"/>
                </a:lnTo>
                <a:lnTo>
                  <a:pt x="1355090" y="85090"/>
                </a:lnTo>
                <a:lnTo>
                  <a:pt x="1359534" y="74295"/>
                </a:lnTo>
                <a:lnTo>
                  <a:pt x="1364615" y="65405"/>
                </a:lnTo>
                <a:lnTo>
                  <a:pt x="1370965" y="55880"/>
                </a:lnTo>
                <a:lnTo>
                  <a:pt x="1377950" y="46990"/>
                </a:lnTo>
                <a:lnTo>
                  <a:pt x="1356995" y="31115"/>
                </a:lnTo>
                <a:close/>
              </a:path>
              <a:path w="2670810" h="1102995">
                <a:moveTo>
                  <a:pt x="802640" y="81915"/>
                </a:moveTo>
                <a:lnTo>
                  <a:pt x="793115" y="105410"/>
                </a:lnTo>
                <a:lnTo>
                  <a:pt x="838200" y="123825"/>
                </a:lnTo>
                <a:lnTo>
                  <a:pt x="859790" y="133985"/>
                </a:lnTo>
                <a:lnTo>
                  <a:pt x="878840" y="144780"/>
                </a:lnTo>
                <a:lnTo>
                  <a:pt x="890905" y="122555"/>
                </a:lnTo>
                <a:lnTo>
                  <a:pt x="869950" y="111125"/>
                </a:lnTo>
                <a:lnTo>
                  <a:pt x="848359" y="100330"/>
                </a:lnTo>
                <a:lnTo>
                  <a:pt x="825500" y="90170"/>
                </a:lnTo>
                <a:lnTo>
                  <a:pt x="802640" y="81915"/>
                </a:lnTo>
                <a:close/>
              </a:path>
              <a:path w="2670810" h="1102995">
                <a:moveTo>
                  <a:pt x="133350" y="361950"/>
                </a:moveTo>
                <a:lnTo>
                  <a:pt x="107950" y="367665"/>
                </a:lnTo>
                <a:lnTo>
                  <a:pt x="111125" y="379095"/>
                </a:lnTo>
                <a:lnTo>
                  <a:pt x="114935" y="390525"/>
                </a:lnTo>
                <a:lnTo>
                  <a:pt x="124460" y="412115"/>
                </a:lnTo>
                <a:lnTo>
                  <a:pt x="147955" y="401320"/>
                </a:lnTo>
                <a:lnTo>
                  <a:pt x="142240" y="390525"/>
                </a:lnTo>
                <a:lnTo>
                  <a:pt x="138430" y="381635"/>
                </a:lnTo>
                <a:lnTo>
                  <a:pt x="135890" y="371475"/>
                </a:lnTo>
                <a:lnTo>
                  <a:pt x="133350" y="361950"/>
                </a:lnTo>
                <a:close/>
              </a:path>
            </a:pathLst>
          </a:custGeom>
          <a:solidFill>
            <a:srgbClr val="385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84884" y="2476626"/>
            <a:ext cx="3597275" cy="4057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349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164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5835" y="1695957"/>
            <a:ext cx="8126729" cy="5071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65438" y="6988556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a.nih.gov/health/effective-communication-caring-older-adul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9144000" cy="1148714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solidFill>
                  <a:schemeClr val="bg1"/>
                </a:solidFill>
              </a:rPr>
              <a:t>Workshop #3: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5400" dirty="0">
                <a:solidFill>
                  <a:schemeClr val="bg1"/>
                </a:solidFill>
              </a:rPr>
              <a:t>Having Conversations About  Medications With Health Care 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4996" y="4808220"/>
            <a:ext cx="9052560" cy="192786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2640" b="1" dirty="0">
                <a:solidFill>
                  <a:srgbClr val="3F3F3F"/>
                </a:solidFill>
              </a:rPr>
              <a:t>[Insert Facilitator’s Information Here]</a:t>
            </a:r>
          </a:p>
          <a:p>
            <a:endParaRPr lang="en-US" sz="2640" dirty="0">
              <a:solidFill>
                <a:srgbClr val="3F3F3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1" y="6484621"/>
            <a:ext cx="3175869" cy="100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980" b="1" dirty="0"/>
          </a:p>
          <a:p>
            <a:r>
              <a:rPr lang="en-US" sz="1980" b="1" dirty="0"/>
              <a:t>Logo of Organization(s) Here</a:t>
            </a:r>
          </a:p>
          <a:p>
            <a:endParaRPr lang="en-US" sz="1980" b="1" dirty="0"/>
          </a:p>
        </p:txBody>
      </p:sp>
    </p:spTree>
    <p:extLst>
      <p:ext uri="{BB962C8B-B14F-4D97-AF65-F5344CB8AC3E}">
        <p14:creationId xmlns:p14="http://schemas.microsoft.com/office/powerpoint/2010/main" val="38417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0280" y="2507107"/>
            <a:ext cx="7656830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0" marR="5080" indent="-3213735">
              <a:lnSpc>
                <a:spcPts val="5520"/>
              </a:lnSpc>
            </a:pPr>
            <a:r>
              <a:rPr sz="4400" dirty="0"/>
              <a:t>Useful</a:t>
            </a:r>
            <a:r>
              <a:rPr sz="4400" spc="-10" dirty="0"/>
              <a:t> </a:t>
            </a:r>
            <a:r>
              <a:rPr sz="4400" spc="-5" dirty="0"/>
              <a:t>questions</a:t>
            </a:r>
            <a:r>
              <a:rPr sz="4400" spc="-15" dirty="0"/>
              <a:t> </a:t>
            </a:r>
            <a:r>
              <a:rPr sz="4400" dirty="0"/>
              <a:t>and</a:t>
            </a:r>
            <a:r>
              <a:rPr sz="4400" spc="-15" dirty="0"/>
              <a:t> </a:t>
            </a:r>
            <a:r>
              <a:rPr sz="4400" dirty="0"/>
              <a:t>when</a:t>
            </a:r>
            <a:r>
              <a:rPr sz="4400" spc="-10" dirty="0"/>
              <a:t> </a:t>
            </a:r>
            <a:r>
              <a:rPr sz="4400" dirty="0"/>
              <a:t>to</a:t>
            </a:r>
            <a:r>
              <a:rPr sz="4400" spc="-10" dirty="0"/>
              <a:t> </a:t>
            </a:r>
            <a:r>
              <a:rPr sz="4400" dirty="0"/>
              <a:t>ask </a:t>
            </a:r>
            <a:r>
              <a:rPr sz="4400" spc="-980" dirty="0"/>
              <a:t> </a:t>
            </a:r>
            <a:r>
              <a:rPr sz="4400" dirty="0"/>
              <a:t>them</a:t>
            </a:r>
            <a:endParaRPr sz="4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457200"/>
            <a:ext cx="6858000" cy="67020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88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4451" y="1124779"/>
            <a:ext cx="7665543" cy="52025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4521"/>
            <a:ext cx="8283828" cy="1398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5520"/>
              </a:lnSpc>
            </a:pPr>
            <a:r>
              <a:rPr sz="4400" dirty="0"/>
              <a:t>Additional</a:t>
            </a:r>
            <a:r>
              <a:rPr sz="4400" spc="-45" dirty="0"/>
              <a:t> </a:t>
            </a:r>
            <a:r>
              <a:rPr sz="4400" spc="-5" dirty="0"/>
              <a:t>moments</a:t>
            </a:r>
            <a:r>
              <a:rPr sz="4400" spc="-40" dirty="0"/>
              <a:t> </a:t>
            </a:r>
            <a:r>
              <a:rPr sz="4400" spc="-5" dirty="0"/>
              <a:t>for </a:t>
            </a:r>
            <a:r>
              <a:rPr sz="4400" spc="-980" dirty="0"/>
              <a:t> </a:t>
            </a:r>
            <a:r>
              <a:rPr sz="4400" spc="-5" dirty="0"/>
              <a:t>medication</a:t>
            </a:r>
            <a:r>
              <a:rPr sz="4400" spc="-10" dirty="0"/>
              <a:t> </a:t>
            </a:r>
            <a:r>
              <a:rPr sz="4400" spc="-5" dirty="0"/>
              <a:t>safety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2438400"/>
            <a:ext cx="7785100" cy="231858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At admission (and discharge) to hospital or long-term care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At regular medication reviews and annual care conferences (in long-term care)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When goals of care change (e.g. near end-of-life)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2366" y="2946273"/>
            <a:ext cx="6204585" cy="12744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4445" marR="5080" indent="-1262380">
              <a:lnSpc>
                <a:spcPts val="4550"/>
              </a:lnSpc>
              <a:spcBef>
                <a:spcPts val="865"/>
              </a:spcBef>
            </a:pPr>
            <a:r>
              <a:rPr sz="4400" dirty="0"/>
              <a:t>Now</a:t>
            </a:r>
            <a:r>
              <a:rPr sz="4400" spc="-20" dirty="0"/>
              <a:t> </a:t>
            </a:r>
            <a:r>
              <a:rPr sz="4400" spc="-25" dirty="0"/>
              <a:t>let’s</a:t>
            </a:r>
            <a:r>
              <a:rPr sz="4400" spc="-55" dirty="0"/>
              <a:t> </a:t>
            </a:r>
            <a:r>
              <a:rPr sz="4400" spc="-25" dirty="0"/>
              <a:t>talk</a:t>
            </a:r>
            <a:r>
              <a:rPr sz="4400" spc="-90" dirty="0"/>
              <a:t> </a:t>
            </a:r>
            <a:r>
              <a:rPr sz="4400" dirty="0"/>
              <a:t>about</a:t>
            </a:r>
            <a:r>
              <a:rPr sz="4400" spc="-20" dirty="0"/>
              <a:t> </a:t>
            </a:r>
            <a:r>
              <a:rPr sz="4400" spc="-25" dirty="0"/>
              <a:t>shared </a:t>
            </a:r>
            <a:r>
              <a:rPr sz="4400" spc="-980" dirty="0"/>
              <a:t> </a:t>
            </a:r>
            <a:r>
              <a:rPr sz="4400" spc="-5" dirty="0"/>
              <a:t>decision</a:t>
            </a:r>
            <a:r>
              <a:rPr sz="4400" spc="-10" dirty="0"/>
              <a:t> </a:t>
            </a:r>
            <a:r>
              <a:rPr sz="4400" spc="-5" dirty="0"/>
              <a:t>making</a:t>
            </a:r>
            <a:endParaRPr sz="4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0655" y="874521"/>
            <a:ext cx="77355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It’s</a:t>
            </a:r>
            <a:r>
              <a:rPr sz="4400" spc="-5" dirty="0"/>
              <a:t> </a:t>
            </a:r>
            <a:r>
              <a:rPr sz="4400" dirty="0"/>
              <a:t>about</a:t>
            </a:r>
            <a:r>
              <a:rPr sz="4400" spc="-5" dirty="0"/>
              <a:t> </a:t>
            </a:r>
            <a:r>
              <a:rPr sz="4400" dirty="0"/>
              <a:t>a</a:t>
            </a:r>
            <a:r>
              <a:rPr sz="4400" spc="-5" dirty="0"/>
              <a:t> two-way conversation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59153" y="6075679"/>
            <a:ext cx="72459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https://www.nia.nih.gov/health/effective-communication-caring-older-adults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275" y="1666875"/>
            <a:ext cx="7639684" cy="43319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4521"/>
            <a:ext cx="56451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Research</a:t>
            </a:r>
            <a:r>
              <a:rPr sz="4400" spc="-15" dirty="0"/>
              <a:t> </a:t>
            </a:r>
            <a:r>
              <a:rPr sz="4400" spc="-5" dirty="0"/>
              <a:t>has</a:t>
            </a:r>
            <a:r>
              <a:rPr sz="4400" spc="-15" dirty="0"/>
              <a:t> </a:t>
            </a:r>
            <a:r>
              <a:rPr sz="4400" spc="-5" dirty="0"/>
              <a:t>taught</a:t>
            </a:r>
            <a:r>
              <a:rPr sz="4400" spc="-10" dirty="0"/>
              <a:t> </a:t>
            </a:r>
            <a:r>
              <a:rPr sz="4400" spc="-5" dirty="0"/>
              <a:t>us…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905000"/>
            <a:ext cx="7785100" cy="3175869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Patients do better when they participate in their own care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Health care providers are more likely to consider </a:t>
            </a:r>
            <a:r>
              <a:rPr lang="en-US" sz="2800" dirty="0" err="1"/>
              <a:t>deprescribing</a:t>
            </a:r>
            <a:r>
              <a:rPr lang="en-US" sz="2800" dirty="0"/>
              <a:t> if the patient or caregiver bring it up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800" dirty="0"/>
              <a:t>Making more information available to patients and their caregivers helps shared decision making with health care providers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1107996"/>
          </a:xfrm>
        </p:spPr>
        <p:txBody>
          <a:bodyPr/>
          <a:lstStyle/>
          <a:p>
            <a:r>
              <a:rPr lang="en-US" spc="-5" dirty="0"/>
              <a:t>Collaborative </a:t>
            </a:r>
            <a:r>
              <a:rPr lang="en-US" dirty="0"/>
              <a:t>care: the </a:t>
            </a:r>
            <a:r>
              <a:rPr lang="en-US" spc="-5" dirty="0"/>
              <a:t>importance of </a:t>
            </a:r>
            <a:r>
              <a:rPr lang="en-US" spc="-800" dirty="0"/>
              <a:t> </a:t>
            </a:r>
            <a:r>
              <a:rPr lang="en-US" spc="-5" dirty="0"/>
              <a:t>shared</a:t>
            </a:r>
            <a:r>
              <a:rPr lang="en-US" dirty="0"/>
              <a:t> </a:t>
            </a:r>
            <a:r>
              <a:rPr lang="en-US" spc="-10" dirty="0"/>
              <a:t>expertise</a:t>
            </a:r>
            <a:endParaRPr lang="en-US" dirty="0"/>
          </a:p>
        </p:txBody>
      </p:sp>
      <p:pic>
        <p:nvPicPr>
          <p:cNvPr id="9" name="Picture 8" descr="H:\Research\Venn diagram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64" b="13889"/>
          <a:stretch/>
        </p:blipFill>
        <p:spPr bwMode="auto">
          <a:xfrm>
            <a:off x="1066800" y="1981200"/>
            <a:ext cx="7696200" cy="5173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object 7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94</a:t>
            </a:r>
            <a:endParaRPr sz="11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746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95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69"/>
            <a:ext cx="7438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The</a:t>
            </a:r>
            <a:r>
              <a:rPr sz="4000" spc="-20" dirty="0"/>
              <a:t> </a:t>
            </a:r>
            <a:r>
              <a:rPr sz="4000" spc="-5" dirty="0"/>
              <a:t>shared decision</a:t>
            </a:r>
            <a:r>
              <a:rPr sz="4000" spc="5" dirty="0"/>
              <a:t> </a:t>
            </a:r>
            <a:r>
              <a:rPr sz="4000" spc="-5" dirty="0"/>
              <a:t>making</a:t>
            </a:r>
            <a:r>
              <a:rPr sz="4000" spc="-10" dirty="0"/>
              <a:t> </a:t>
            </a:r>
            <a:r>
              <a:rPr sz="4000" spc="-5" dirty="0"/>
              <a:t>process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7632700" cy="41637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6415" marR="5080" indent="-514350">
              <a:lnSpc>
                <a:spcPts val="3010"/>
              </a:lnSpc>
              <a:spcBef>
                <a:spcPts val="90"/>
              </a:spcBef>
              <a:buClr>
                <a:srgbClr val="0070C0"/>
              </a:buClr>
              <a:buSzPct val="108333"/>
              <a:buAutoNum type="arabicPeriod"/>
              <a:tabLst>
                <a:tab pos="526415" algn="l"/>
                <a:tab pos="527050" algn="l"/>
              </a:tabLst>
            </a:pPr>
            <a:r>
              <a:rPr sz="2400" spc="-5" dirty="0">
                <a:latin typeface="Calibri"/>
                <a:cs typeface="Calibri"/>
              </a:rPr>
              <a:t>Provide information </a:t>
            </a:r>
            <a:r>
              <a:rPr sz="2400" dirty="0">
                <a:latin typeface="Calibri"/>
                <a:cs typeface="Calibri"/>
              </a:rPr>
              <a:t>about your </a:t>
            </a:r>
            <a:r>
              <a:rPr lang="en-US" sz="2400" dirty="0">
                <a:latin typeface="Calibri"/>
                <a:cs typeface="Calibri"/>
              </a:rPr>
              <a:t>medication experience </a:t>
            </a:r>
            <a:r>
              <a:rPr sz="2400" spc="-5" dirty="0">
                <a:latin typeface="Calibri"/>
                <a:cs typeface="Calibri"/>
              </a:rPr>
              <a:t>(or </a:t>
            </a:r>
            <a:r>
              <a:rPr lang="en-US" sz="2400" spc="-5" dirty="0">
                <a:latin typeface="Calibri"/>
                <a:cs typeface="Calibri"/>
              </a:rPr>
              <a:t>that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person </a:t>
            </a:r>
            <a:r>
              <a:rPr lang="en-US"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whom you car</a:t>
            </a:r>
            <a:r>
              <a:rPr lang="en-US"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lang="en-US"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(don’t </a:t>
            </a:r>
            <a:r>
              <a:rPr sz="2400" dirty="0">
                <a:latin typeface="Calibri"/>
                <a:cs typeface="Calibri"/>
              </a:rPr>
              <a:t>assume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health </a:t>
            </a:r>
            <a:r>
              <a:rPr sz="2400" dirty="0">
                <a:latin typeface="Calibri"/>
                <a:cs typeface="Calibri"/>
              </a:rPr>
              <a:t>care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provider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knows)</a:t>
            </a:r>
            <a:endParaRPr sz="2400" dirty="0">
              <a:latin typeface="Calibri"/>
              <a:cs typeface="Calibri"/>
            </a:endParaRPr>
          </a:p>
          <a:p>
            <a:pPr marL="526415" marR="494665" indent="-514350">
              <a:lnSpc>
                <a:spcPct val="104000"/>
              </a:lnSpc>
              <a:spcBef>
                <a:spcPts val="770"/>
              </a:spcBef>
              <a:buClr>
                <a:srgbClr val="0070C0"/>
              </a:buClr>
              <a:buSzPct val="108333"/>
              <a:buAutoNum type="arabicPeriod"/>
              <a:tabLst>
                <a:tab pos="527050" algn="l"/>
              </a:tabLst>
            </a:pPr>
            <a:r>
              <a:rPr sz="2400" dirty="0">
                <a:latin typeface="Calibri"/>
                <a:cs typeface="Calibri"/>
              </a:rPr>
              <a:t>Ask </a:t>
            </a:r>
            <a:r>
              <a:rPr sz="2400" spc="-5" dirty="0">
                <a:latin typeface="Calibri"/>
                <a:cs typeface="Calibri"/>
              </a:rPr>
              <a:t>for information </a:t>
            </a:r>
            <a:r>
              <a:rPr sz="2400" dirty="0">
                <a:latin typeface="Calibri"/>
                <a:cs typeface="Calibri"/>
              </a:rPr>
              <a:t>about </a:t>
            </a:r>
            <a:r>
              <a:rPr sz="2400" spc="-5" dirty="0">
                <a:latin typeface="Calibri"/>
                <a:cs typeface="Calibri"/>
              </a:rPr>
              <a:t>options (e.g. reducing 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stopping </a:t>
            </a:r>
            <a:r>
              <a:rPr sz="2400" dirty="0">
                <a:latin typeface="Calibri"/>
                <a:cs typeface="Calibri"/>
              </a:rPr>
              <a:t>medication, </a:t>
            </a:r>
            <a:r>
              <a:rPr sz="2400" spc="-5" dirty="0">
                <a:latin typeface="Calibri"/>
                <a:cs typeface="Calibri"/>
              </a:rPr>
              <a:t>alternatives </a:t>
            </a:r>
            <a:r>
              <a:rPr sz="2400" dirty="0">
                <a:latin typeface="Calibri"/>
                <a:cs typeface="Calibri"/>
              </a:rPr>
              <a:t>to medication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safer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medications)</a:t>
            </a:r>
            <a:endParaRPr sz="2400" dirty="0">
              <a:latin typeface="Calibri"/>
              <a:cs typeface="Calibri"/>
            </a:endParaRPr>
          </a:p>
          <a:p>
            <a:pPr marL="526415" marR="988060" indent="-514350">
              <a:lnSpc>
                <a:spcPct val="103400"/>
              </a:lnSpc>
              <a:spcBef>
                <a:spcPts val="905"/>
              </a:spcBef>
              <a:buClr>
                <a:srgbClr val="0070C0"/>
              </a:buClr>
              <a:buSzPct val="108333"/>
              <a:buAutoNum type="arabicPeriod"/>
              <a:tabLst>
                <a:tab pos="526415" algn="l"/>
                <a:tab pos="527050" algn="l"/>
              </a:tabLst>
            </a:pPr>
            <a:r>
              <a:rPr sz="2400" spc="-5" dirty="0">
                <a:latin typeface="Calibri"/>
                <a:cs typeface="Calibri"/>
              </a:rPr>
              <a:t>Describe personal goals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preferences about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treatment options,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including medications</a:t>
            </a:r>
            <a:endParaRPr sz="2400" dirty="0">
              <a:latin typeface="Calibri"/>
              <a:cs typeface="Calibri"/>
            </a:endParaRPr>
          </a:p>
          <a:p>
            <a:pPr marL="526415" indent="-514350">
              <a:lnSpc>
                <a:spcPct val="100000"/>
              </a:lnSpc>
              <a:spcBef>
                <a:spcPts val="969"/>
              </a:spcBef>
              <a:buClr>
                <a:srgbClr val="0070C0"/>
              </a:buClr>
              <a:buSzPct val="108333"/>
              <a:buAutoNum type="arabicPeriod"/>
              <a:tabLst>
                <a:tab pos="526415" algn="l"/>
                <a:tab pos="527050" algn="l"/>
              </a:tabLst>
            </a:pPr>
            <a:r>
              <a:rPr lang="en-US" sz="2400" dirty="0">
                <a:latin typeface="Calibri"/>
                <a:cs typeface="Calibri"/>
              </a:rPr>
              <a:t>Make a decision (</a:t>
            </a:r>
            <a:r>
              <a:rPr sz="2400" dirty="0">
                <a:latin typeface="Calibri"/>
                <a:cs typeface="Calibri"/>
              </a:rPr>
              <a:t>If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disagree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or change your mind, tell them)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539750" marR="5080" indent="-384175">
              <a:lnSpc>
                <a:spcPts val="5030"/>
              </a:lnSpc>
            </a:pPr>
            <a:r>
              <a:rPr sz="4000" spc="-5" dirty="0"/>
              <a:t>What might</a:t>
            </a:r>
            <a:r>
              <a:rPr sz="4000" spc="10" dirty="0"/>
              <a:t> </a:t>
            </a:r>
            <a:r>
              <a:rPr sz="4000" spc="-10" dirty="0"/>
              <a:t>prevent</a:t>
            </a:r>
            <a:r>
              <a:rPr sz="4000" dirty="0"/>
              <a:t> </a:t>
            </a:r>
            <a:r>
              <a:rPr sz="4000" spc="-5" dirty="0"/>
              <a:t>you</a:t>
            </a:r>
            <a:r>
              <a:rPr sz="4000" dirty="0"/>
              <a:t> </a:t>
            </a:r>
            <a:r>
              <a:rPr sz="4000" spc="-5" dirty="0"/>
              <a:t>from</a:t>
            </a:r>
            <a:r>
              <a:rPr sz="4000" dirty="0"/>
              <a:t> </a:t>
            </a:r>
            <a:r>
              <a:rPr sz="4000" spc="-10" dirty="0"/>
              <a:t>doing </a:t>
            </a:r>
            <a:r>
              <a:rPr sz="4000" spc="-890" dirty="0"/>
              <a:t> </a:t>
            </a:r>
            <a:r>
              <a:rPr sz="4000" spc="-5" dirty="0"/>
              <a:t>this</a:t>
            </a:r>
            <a:r>
              <a:rPr sz="4000" spc="-15" dirty="0"/>
              <a:t> </a:t>
            </a:r>
            <a:r>
              <a:rPr sz="4000" dirty="0"/>
              <a:t>with</a:t>
            </a:r>
            <a:r>
              <a:rPr sz="4000" spc="-10" dirty="0"/>
              <a:t> </a:t>
            </a:r>
            <a:r>
              <a:rPr sz="4000" spc="-5" dirty="0"/>
              <a:t>a health</a:t>
            </a:r>
            <a:r>
              <a:rPr sz="4000" spc="-15" dirty="0"/>
              <a:t> </a:t>
            </a:r>
            <a:r>
              <a:rPr sz="4000" dirty="0"/>
              <a:t>care</a:t>
            </a:r>
            <a:r>
              <a:rPr sz="4000" spc="-5" dirty="0"/>
              <a:t> provider?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525" y="2688589"/>
            <a:ext cx="3844290" cy="40754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39" y="799846"/>
            <a:ext cx="8224520" cy="677108"/>
          </a:xfrm>
        </p:spPr>
        <p:txBody>
          <a:bodyPr/>
          <a:lstStyle/>
          <a:p>
            <a:pPr algn="l"/>
            <a:r>
              <a:rPr lang="en-US" sz="4400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The development of this workshop series has been supported by The Centre for Aging and Brain Health Innovation (CABHI) and Centres for Learning, Research and Innovation in Long-Term Care (CLRI) at Bruyère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"/>
              </a:rPr>
              <a:t>Content was originally developed and reviewed by: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Pharmacists with the Bruyère Deprescribing Research Team: Pam Howell, Lisa Richardson and Barbara Farrell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co-investigators: James Conklin and Lalitha Raman-Wilms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 advisory member: Kathryn Mulder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endParaRPr lang="en-US" sz="2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41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9372" y="2511678"/>
            <a:ext cx="7237095" cy="17233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ts val="4510"/>
              </a:lnSpc>
              <a:spcBef>
                <a:spcPts val="90"/>
              </a:spcBef>
            </a:pPr>
            <a:r>
              <a:rPr dirty="0"/>
              <a:t>What might </a:t>
            </a:r>
            <a:r>
              <a:rPr spc="-5" dirty="0"/>
              <a:t>prevent </a:t>
            </a:r>
            <a:r>
              <a:rPr dirty="0"/>
              <a:t>you </a:t>
            </a:r>
            <a:r>
              <a:rPr spc="-5" dirty="0"/>
              <a:t>from having </a:t>
            </a:r>
            <a:r>
              <a:rPr dirty="0"/>
              <a:t>a </a:t>
            </a:r>
            <a:r>
              <a:rPr spc="-800" dirty="0"/>
              <a:t> </a:t>
            </a:r>
            <a:r>
              <a:rPr spc="-5" dirty="0"/>
              <a:t>shared decision</a:t>
            </a:r>
            <a:r>
              <a:rPr spc="5" dirty="0"/>
              <a:t> </a:t>
            </a:r>
            <a:r>
              <a:rPr spc="-5" dirty="0"/>
              <a:t>making</a:t>
            </a:r>
            <a:r>
              <a:rPr spc="-10" dirty="0"/>
              <a:t> </a:t>
            </a:r>
            <a:r>
              <a:rPr spc="-5" dirty="0"/>
              <a:t>conversation</a:t>
            </a: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with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health</a:t>
            </a:r>
            <a:r>
              <a:rPr spc="-15" dirty="0"/>
              <a:t> </a:t>
            </a:r>
            <a:r>
              <a:rPr dirty="0"/>
              <a:t>care</a:t>
            </a:r>
            <a:r>
              <a:rPr spc="-15" dirty="0"/>
              <a:t> </a:t>
            </a:r>
            <a:r>
              <a:rPr spc="-5" dirty="0"/>
              <a:t>provider?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4" rIns="0" bIns="0" rtlCol="0">
            <a:spAutoFit/>
          </a:bodyPr>
          <a:lstStyle/>
          <a:p>
            <a:pPr marR="5080">
              <a:lnSpc>
                <a:spcPts val="4540"/>
              </a:lnSpc>
            </a:pPr>
            <a:r>
              <a:rPr dirty="0"/>
              <a:t>What </a:t>
            </a:r>
            <a:r>
              <a:rPr spc="-5" dirty="0"/>
              <a:t>questions do </a:t>
            </a:r>
            <a:r>
              <a:rPr dirty="0"/>
              <a:t>I </a:t>
            </a:r>
            <a:r>
              <a:rPr spc="-5" dirty="0"/>
              <a:t>need </a:t>
            </a:r>
            <a:r>
              <a:rPr dirty="0"/>
              <a:t>to ask to </a:t>
            </a:r>
            <a:r>
              <a:rPr spc="5" dirty="0"/>
              <a:t> </a:t>
            </a:r>
            <a:r>
              <a:rPr spc="-5" dirty="0"/>
              <a:t>participate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shared</a:t>
            </a:r>
            <a:r>
              <a:rPr spc="-5" dirty="0"/>
              <a:t> decision</a:t>
            </a:r>
            <a:r>
              <a:rPr spc="-20" dirty="0"/>
              <a:t> </a:t>
            </a:r>
            <a:r>
              <a:rPr spc="-5" dirty="0"/>
              <a:t>making?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07719" y="2215895"/>
            <a:ext cx="8415655" cy="4704715"/>
            <a:chOff x="807719" y="2215895"/>
            <a:chExt cx="8415655" cy="470471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7719" y="2215895"/>
              <a:ext cx="4274820" cy="46954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69949" y="2254300"/>
              <a:ext cx="4150995" cy="4572000"/>
            </a:xfrm>
            <a:custGeom>
              <a:avLst/>
              <a:gdLst/>
              <a:ahLst/>
              <a:cxnLst/>
              <a:rect l="l" t="t" r="r" b="b"/>
              <a:pathLst>
                <a:path w="4150995" h="4572000">
                  <a:moveTo>
                    <a:pt x="0" y="4572000"/>
                  </a:moveTo>
                  <a:lnTo>
                    <a:pt x="4150995" y="4572000"/>
                  </a:lnTo>
                  <a:lnTo>
                    <a:pt x="4150995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38100">
              <a:solidFill>
                <a:srgbClr val="6CC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9096" y="2225039"/>
              <a:ext cx="4264152" cy="46954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020310" y="2263190"/>
              <a:ext cx="4141470" cy="4572000"/>
            </a:xfrm>
            <a:custGeom>
              <a:avLst/>
              <a:gdLst/>
              <a:ahLst/>
              <a:cxnLst/>
              <a:rect l="l" t="t" r="r" b="b"/>
              <a:pathLst>
                <a:path w="4141470" h="4572000">
                  <a:moveTo>
                    <a:pt x="0" y="4572000"/>
                  </a:moveTo>
                  <a:lnTo>
                    <a:pt x="4141470" y="4572000"/>
                  </a:lnTo>
                  <a:lnTo>
                    <a:pt x="414147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ln w="38100">
              <a:solidFill>
                <a:srgbClr val="6CC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5904" y="2497963"/>
            <a:ext cx="2984500" cy="312166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9310" marR="123189" indent="-704215">
              <a:lnSpc>
                <a:spcPct val="101899"/>
              </a:lnSpc>
              <a:spcBef>
                <a:spcPts val="30"/>
              </a:spcBef>
            </a:pPr>
            <a:r>
              <a:rPr sz="3200" spc="-5" dirty="0">
                <a:solidFill>
                  <a:srgbClr val="003494"/>
                </a:solidFill>
                <a:latin typeface="Calibri"/>
                <a:cs typeface="Calibri"/>
              </a:rPr>
              <a:t>Questions</a:t>
            </a:r>
            <a:r>
              <a:rPr sz="3200" spc="-50" dirty="0">
                <a:solidFill>
                  <a:srgbClr val="00349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03494"/>
                </a:solidFill>
                <a:latin typeface="Calibri"/>
                <a:cs typeface="Calibri"/>
              </a:rPr>
              <a:t>to</a:t>
            </a:r>
            <a:r>
              <a:rPr sz="3200" spc="-50" dirty="0">
                <a:solidFill>
                  <a:srgbClr val="003494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3494"/>
                </a:solidFill>
                <a:latin typeface="Calibri"/>
                <a:cs typeface="Calibri"/>
              </a:rPr>
              <a:t>ask </a:t>
            </a:r>
            <a:r>
              <a:rPr sz="3200" spc="-710" dirty="0">
                <a:solidFill>
                  <a:srgbClr val="003494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3494"/>
                </a:solidFill>
                <a:latin typeface="Calibri"/>
                <a:cs typeface="Calibri"/>
              </a:rPr>
              <a:t>yourself</a:t>
            </a:r>
            <a:endParaRPr sz="3200" dirty="0">
              <a:latin typeface="Calibri"/>
              <a:cs typeface="Calibri"/>
            </a:endParaRPr>
          </a:p>
          <a:p>
            <a:pPr marL="355600" marR="43180" indent="-342900">
              <a:lnSpc>
                <a:spcPct val="101699"/>
              </a:lnSpc>
              <a:spcBef>
                <a:spcPts val="1964"/>
              </a:spcBef>
              <a:buClr>
                <a:srgbClr val="0070C0"/>
              </a:buClr>
              <a:buFont typeface="Trebuchet MS"/>
              <a:buAutoNum type="arabicPeriod"/>
              <a:tabLst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What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important</a:t>
            </a:r>
            <a:r>
              <a:rPr sz="2400" spc="-15" dirty="0">
                <a:latin typeface="Calibri"/>
                <a:cs typeface="Calibri"/>
              </a:rPr>
              <a:t> to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person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</a:t>
            </a:r>
            <a:r>
              <a:rPr sz="2400" spc="-20" dirty="0">
                <a:latin typeface="Calibri"/>
                <a:cs typeface="Calibri"/>
              </a:rPr>
              <a:t> for?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1699"/>
              </a:lnSpc>
              <a:buClr>
                <a:srgbClr val="0070C0"/>
              </a:buClr>
              <a:buFont typeface="Trebuchet MS"/>
              <a:buAutoNum type="arabicPeriod" startAt="2"/>
              <a:tabLst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ready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make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32715" marR="5080" indent="-117475">
              <a:lnSpc>
                <a:spcPct val="101899"/>
              </a:lnSpc>
              <a:spcBef>
                <a:spcPts val="30"/>
              </a:spcBef>
            </a:pPr>
            <a:r>
              <a:rPr spc="-5" dirty="0"/>
              <a:t>Questions</a:t>
            </a:r>
            <a:r>
              <a:rPr spc="-35" dirty="0"/>
              <a:t> </a:t>
            </a:r>
            <a:r>
              <a:rPr spc="-25" dirty="0"/>
              <a:t>to</a:t>
            </a:r>
            <a:r>
              <a:rPr spc="-30" dirty="0"/>
              <a:t> </a:t>
            </a:r>
            <a:r>
              <a:rPr dirty="0"/>
              <a:t>ask</a:t>
            </a:r>
            <a:r>
              <a:rPr spc="-25" dirty="0"/>
              <a:t> </a:t>
            </a:r>
            <a:r>
              <a:rPr spc="-15" dirty="0"/>
              <a:t>your </a:t>
            </a:r>
            <a:r>
              <a:rPr spc="-705" dirty="0"/>
              <a:t> </a:t>
            </a:r>
            <a:r>
              <a:rPr spc="-5" dirty="0"/>
              <a:t>health</a:t>
            </a:r>
            <a:r>
              <a:rPr spc="-20" dirty="0"/>
              <a:t> care</a:t>
            </a:r>
            <a:r>
              <a:rPr spc="-15" dirty="0"/>
              <a:t> provider</a:t>
            </a:r>
          </a:p>
          <a:p>
            <a:pPr marL="525780" marR="293370" indent="-513715">
              <a:lnSpc>
                <a:spcPct val="101699"/>
              </a:lnSpc>
              <a:spcBef>
                <a:spcPts val="550"/>
              </a:spcBef>
              <a:buClr>
                <a:srgbClr val="0070C0"/>
              </a:buClr>
              <a:buFont typeface="Trebuchet MS"/>
              <a:buAutoNum type="arabicPeriod"/>
              <a:tabLst>
                <a:tab pos="525780" algn="l"/>
                <a:tab pos="526415" algn="l"/>
              </a:tabLst>
            </a:pPr>
            <a:r>
              <a:rPr sz="2400" spc="-10" dirty="0">
                <a:solidFill>
                  <a:srgbClr val="000000"/>
                </a:solidFill>
              </a:rPr>
              <a:t>What </a:t>
            </a:r>
            <a:r>
              <a:rPr sz="2400" spc="-15" dirty="0">
                <a:solidFill>
                  <a:srgbClr val="000000"/>
                </a:solidFill>
              </a:rPr>
              <a:t>are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20" dirty="0">
                <a:solidFill>
                  <a:srgbClr val="000000"/>
                </a:solidFill>
              </a:rPr>
              <a:t>different </a:t>
            </a:r>
            <a:r>
              <a:rPr sz="2400" spc="-53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options </a:t>
            </a:r>
            <a:r>
              <a:rPr sz="2400" spc="-10" dirty="0">
                <a:solidFill>
                  <a:srgbClr val="000000"/>
                </a:solidFill>
              </a:rPr>
              <a:t>available? </a:t>
            </a:r>
            <a:r>
              <a:rPr sz="2400" spc="-15" dirty="0">
                <a:solidFill>
                  <a:srgbClr val="000000"/>
                </a:solidFill>
              </a:rPr>
              <a:t>Are </a:t>
            </a:r>
            <a:r>
              <a:rPr sz="2400" spc="-530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there </a:t>
            </a:r>
            <a:r>
              <a:rPr sz="2400" spc="-15" dirty="0">
                <a:solidFill>
                  <a:srgbClr val="000000"/>
                </a:solidFill>
              </a:rPr>
              <a:t>any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non‐drug 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options?</a:t>
            </a:r>
            <a:endParaRPr sz="2400"/>
          </a:p>
          <a:p>
            <a:pPr marL="525780" marR="493395" indent="-513715">
              <a:lnSpc>
                <a:spcPct val="101699"/>
              </a:lnSpc>
              <a:buClr>
                <a:srgbClr val="0070C0"/>
              </a:buClr>
              <a:buFont typeface="Trebuchet MS"/>
              <a:buAutoNum type="arabicPeriod"/>
              <a:tabLst>
                <a:tab pos="525780" algn="l"/>
                <a:tab pos="526415" algn="l"/>
              </a:tabLst>
            </a:pPr>
            <a:r>
              <a:rPr sz="2400" spc="-10" dirty="0">
                <a:solidFill>
                  <a:srgbClr val="000000"/>
                </a:solidFill>
              </a:rPr>
              <a:t>What </a:t>
            </a:r>
            <a:r>
              <a:rPr sz="2400" spc="-15" dirty="0">
                <a:solidFill>
                  <a:srgbClr val="000000"/>
                </a:solidFill>
              </a:rPr>
              <a:t>are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10" dirty="0">
                <a:solidFill>
                  <a:srgbClr val="000000"/>
                </a:solidFill>
              </a:rPr>
              <a:t>risks of </a:t>
            </a:r>
            <a:r>
              <a:rPr sz="2400" spc="-5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each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option?</a:t>
            </a:r>
            <a:endParaRPr sz="2400"/>
          </a:p>
          <a:p>
            <a:pPr marL="525780" marR="38100" indent="-513715">
              <a:lnSpc>
                <a:spcPct val="101699"/>
              </a:lnSpc>
              <a:spcBef>
                <a:spcPts val="10"/>
              </a:spcBef>
              <a:buClr>
                <a:srgbClr val="0070C0"/>
              </a:buClr>
              <a:buFont typeface="Trebuchet MS"/>
              <a:buAutoNum type="arabicPeriod"/>
              <a:tabLst>
                <a:tab pos="525780" algn="l"/>
                <a:tab pos="526415" algn="l"/>
              </a:tabLst>
            </a:pPr>
            <a:r>
              <a:rPr sz="2400" spc="-10" dirty="0">
                <a:solidFill>
                  <a:srgbClr val="000000"/>
                </a:solidFill>
              </a:rPr>
              <a:t>What </a:t>
            </a:r>
            <a:r>
              <a:rPr sz="2400" spc="-15" dirty="0">
                <a:solidFill>
                  <a:srgbClr val="000000"/>
                </a:solidFill>
              </a:rPr>
              <a:t>are </a:t>
            </a:r>
            <a:r>
              <a:rPr sz="2400" dirty="0">
                <a:solidFill>
                  <a:srgbClr val="000000"/>
                </a:solidFill>
              </a:rPr>
              <a:t>the </a:t>
            </a:r>
            <a:r>
              <a:rPr sz="2400" spc="-5" dirty="0">
                <a:solidFill>
                  <a:srgbClr val="000000"/>
                </a:solidFill>
              </a:rPr>
              <a:t>benefits </a:t>
            </a:r>
            <a:r>
              <a:rPr sz="2400" spc="-10" dirty="0">
                <a:solidFill>
                  <a:srgbClr val="000000"/>
                </a:solidFill>
              </a:rPr>
              <a:t>of </a:t>
            </a:r>
            <a:r>
              <a:rPr sz="2400" spc="-53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each</a:t>
            </a:r>
            <a:r>
              <a:rPr sz="2400" spc="-5" dirty="0">
                <a:solidFill>
                  <a:srgbClr val="000000"/>
                </a:solidFill>
              </a:rPr>
              <a:t> </a:t>
            </a:r>
            <a:r>
              <a:rPr sz="2400" spc="-10" dirty="0">
                <a:solidFill>
                  <a:srgbClr val="000000"/>
                </a:solidFill>
              </a:rPr>
              <a:t>option?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99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44041"/>
            <a:ext cx="77273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What</a:t>
            </a:r>
            <a:r>
              <a:rPr sz="3900" spc="-15" dirty="0"/>
              <a:t> </a:t>
            </a:r>
            <a:r>
              <a:rPr sz="3900" dirty="0"/>
              <a:t>are</a:t>
            </a:r>
            <a:r>
              <a:rPr sz="3900" spc="-20" dirty="0"/>
              <a:t> </a:t>
            </a:r>
            <a:r>
              <a:rPr sz="3900" dirty="0"/>
              <a:t>alternatives</a:t>
            </a:r>
            <a:r>
              <a:rPr sz="3900" spc="-30" dirty="0"/>
              <a:t> </a:t>
            </a:r>
            <a:r>
              <a:rPr sz="3900" dirty="0"/>
              <a:t>to</a:t>
            </a:r>
            <a:r>
              <a:rPr sz="3900" spc="-15" dirty="0"/>
              <a:t> </a:t>
            </a:r>
            <a:r>
              <a:rPr sz="3900" spc="-5" dirty="0"/>
              <a:t>medications?</a:t>
            </a:r>
            <a:endParaRPr sz="39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752600"/>
            <a:ext cx="7556500" cy="44467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Depending on the situation, you can consider alternatives to medications such as: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200" spc="-5" dirty="0">
                <a:cs typeface="Calibri"/>
              </a:rPr>
              <a:t>Exercise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200" spc="-5" dirty="0">
                <a:cs typeface="Calibri"/>
              </a:rPr>
              <a:t>Physiotherapy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200" spc="-5" dirty="0">
                <a:cs typeface="Calibri"/>
              </a:rPr>
              <a:t>Pet therapy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200" spc="-5" dirty="0">
                <a:cs typeface="Calibri"/>
              </a:rPr>
              <a:t>Music therapy</a:t>
            </a: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200" spc="-5" dirty="0">
                <a:cs typeface="Calibri"/>
              </a:rPr>
              <a:t>Changing the environment (e.g. temperature, dust)</a:t>
            </a:r>
            <a:endParaRPr lang="en-US" sz="3000" dirty="0"/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3000" dirty="0"/>
              <a:t>Ask a health care provider if there are any non-drug options available</a:t>
            </a:r>
          </a:p>
          <a:p>
            <a:pPr marL="12065" marR="5080">
              <a:lnSpc>
                <a:spcPts val="3779"/>
              </a:lnSpc>
              <a:spcBef>
                <a:spcPts val="75"/>
              </a:spcBef>
              <a:buClr>
                <a:srgbClr val="0070C0"/>
              </a:buClr>
              <a:buSzPct val="106666"/>
              <a:tabLst>
                <a:tab pos="233679" algn="l"/>
              </a:tabLst>
            </a:pP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8634" y="114300"/>
            <a:ext cx="9144000" cy="6858000"/>
            <a:chOff x="508634" y="11430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8634" y="114300"/>
              <a:ext cx="9144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44824" y="1104900"/>
              <a:ext cx="1252855" cy="3510279"/>
            </a:xfrm>
            <a:custGeom>
              <a:avLst/>
              <a:gdLst/>
              <a:ahLst/>
              <a:cxnLst/>
              <a:rect l="l" t="t" r="r" b="b"/>
              <a:pathLst>
                <a:path w="1252854" h="3510279">
                  <a:moveTo>
                    <a:pt x="0" y="0"/>
                  </a:moveTo>
                  <a:lnTo>
                    <a:pt x="1252854" y="3510279"/>
                  </a:lnTo>
                </a:path>
              </a:pathLst>
            </a:custGeom>
            <a:ln w="47625">
              <a:solidFill>
                <a:srgbClr val="C0C0C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309" y="4219575"/>
              <a:ext cx="4162425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44824" y="1104900"/>
              <a:ext cx="3783965" cy="3510279"/>
            </a:xfrm>
            <a:custGeom>
              <a:avLst/>
              <a:gdLst/>
              <a:ahLst/>
              <a:cxnLst/>
              <a:rect l="l" t="t" r="r" b="b"/>
              <a:pathLst>
                <a:path w="3783965" h="3510279">
                  <a:moveTo>
                    <a:pt x="0" y="0"/>
                  </a:moveTo>
                  <a:lnTo>
                    <a:pt x="0" y="3510279"/>
                  </a:lnTo>
                </a:path>
                <a:path w="3783965" h="3510279">
                  <a:moveTo>
                    <a:pt x="3783965" y="0"/>
                  </a:moveTo>
                  <a:lnTo>
                    <a:pt x="2283460" y="3457575"/>
                  </a:lnTo>
                </a:path>
              </a:pathLst>
            </a:custGeom>
            <a:ln w="47625">
              <a:solidFill>
                <a:srgbClr val="C0C0C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28789" y="1104900"/>
              <a:ext cx="1547495" cy="3457575"/>
            </a:xfrm>
            <a:custGeom>
              <a:avLst/>
              <a:gdLst/>
              <a:ahLst/>
              <a:cxnLst/>
              <a:rect l="l" t="t" r="r" b="b"/>
              <a:pathLst>
                <a:path w="1547495" h="3457575">
                  <a:moveTo>
                    <a:pt x="0" y="0"/>
                  </a:moveTo>
                  <a:lnTo>
                    <a:pt x="1547494" y="3457575"/>
                  </a:lnTo>
                </a:path>
              </a:pathLst>
            </a:custGeom>
            <a:ln w="47625">
              <a:solidFill>
                <a:srgbClr val="DADADA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7734" y="4219575"/>
              <a:ext cx="4162424" cy="7620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08909" y="5353050"/>
              <a:ext cx="4505324" cy="11715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04409" y="314325"/>
              <a:ext cx="276225" cy="55245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89784" y="809625"/>
              <a:ext cx="5705474" cy="21907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09159" y="695325"/>
              <a:ext cx="466725" cy="4667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6884" y="1981200"/>
              <a:ext cx="2657474" cy="12001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14669" y="2019300"/>
              <a:ext cx="2539364" cy="10744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14669" y="2019300"/>
              <a:ext cx="2538730" cy="1074420"/>
            </a:xfrm>
            <a:custGeom>
              <a:avLst/>
              <a:gdLst/>
              <a:ahLst/>
              <a:cxnLst/>
              <a:rect l="l" t="t" r="r" b="b"/>
              <a:pathLst>
                <a:path w="2538729" h="1074420">
                  <a:moveTo>
                    <a:pt x="0" y="179070"/>
                  </a:moveTo>
                  <a:lnTo>
                    <a:pt x="6350" y="131445"/>
                  </a:lnTo>
                  <a:lnTo>
                    <a:pt x="24129" y="88900"/>
                  </a:lnTo>
                  <a:lnTo>
                    <a:pt x="52069" y="52704"/>
                  </a:lnTo>
                  <a:lnTo>
                    <a:pt x="88264" y="24764"/>
                  </a:lnTo>
                  <a:lnTo>
                    <a:pt x="131444" y="6350"/>
                  </a:lnTo>
                  <a:lnTo>
                    <a:pt x="179069" y="0"/>
                  </a:lnTo>
                  <a:lnTo>
                    <a:pt x="2359659" y="0"/>
                  </a:lnTo>
                  <a:lnTo>
                    <a:pt x="2407284" y="6350"/>
                  </a:lnTo>
                  <a:lnTo>
                    <a:pt x="2449829" y="24764"/>
                  </a:lnTo>
                  <a:lnTo>
                    <a:pt x="2486025" y="52704"/>
                  </a:lnTo>
                  <a:lnTo>
                    <a:pt x="2513964" y="88900"/>
                  </a:lnTo>
                  <a:lnTo>
                    <a:pt x="2532379" y="131445"/>
                  </a:lnTo>
                  <a:lnTo>
                    <a:pt x="2538729" y="179070"/>
                  </a:lnTo>
                  <a:lnTo>
                    <a:pt x="2538729" y="895350"/>
                  </a:lnTo>
                  <a:lnTo>
                    <a:pt x="2532379" y="942975"/>
                  </a:lnTo>
                  <a:lnTo>
                    <a:pt x="2513964" y="985520"/>
                  </a:lnTo>
                  <a:lnTo>
                    <a:pt x="2486025" y="1021714"/>
                  </a:lnTo>
                  <a:lnTo>
                    <a:pt x="2449829" y="1049654"/>
                  </a:lnTo>
                  <a:lnTo>
                    <a:pt x="2407284" y="1068070"/>
                  </a:lnTo>
                  <a:lnTo>
                    <a:pt x="2359659" y="1074420"/>
                  </a:lnTo>
                  <a:lnTo>
                    <a:pt x="179069" y="1074420"/>
                  </a:lnTo>
                  <a:lnTo>
                    <a:pt x="131444" y="1068070"/>
                  </a:lnTo>
                  <a:lnTo>
                    <a:pt x="88264" y="1049654"/>
                  </a:lnTo>
                  <a:lnTo>
                    <a:pt x="52069" y="1021714"/>
                  </a:lnTo>
                  <a:lnTo>
                    <a:pt x="24129" y="985520"/>
                  </a:lnTo>
                  <a:lnTo>
                    <a:pt x="6350" y="942975"/>
                  </a:lnTo>
                  <a:lnTo>
                    <a:pt x="0" y="895350"/>
                  </a:lnTo>
                  <a:lnTo>
                    <a:pt x="0" y="179070"/>
                  </a:lnTo>
                  <a:close/>
                </a:path>
              </a:pathLst>
            </a:custGeom>
            <a:ln w="9537">
              <a:solidFill>
                <a:srgbClr val="4A7E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528309" y="3248025"/>
              <a:ext cx="2657474" cy="7429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88000" y="3282314"/>
              <a:ext cx="2616200" cy="6394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99259" y="3495675"/>
              <a:ext cx="2657475" cy="12001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56409" y="3535679"/>
              <a:ext cx="2539365" cy="10744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756409" y="3535679"/>
              <a:ext cx="2538730" cy="1074420"/>
            </a:xfrm>
            <a:custGeom>
              <a:avLst/>
              <a:gdLst/>
              <a:ahLst/>
              <a:cxnLst/>
              <a:rect l="l" t="t" r="r" b="b"/>
              <a:pathLst>
                <a:path w="2538729" h="1074420">
                  <a:moveTo>
                    <a:pt x="0" y="179070"/>
                  </a:moveTo>
                  <a:lnTo>
                    <a:pt x="6350" y="131445"/>
                  </a:lnTo>
                  <a:lnTo>
                    <a:pt x="24129" y="88900"/>
                  </a:lnTo>
                  <a:lnTo>
                    <a:pt x="52069" y="52705"/>
                  </a:lnTo>
                  <a:lnTo>
                    <a:pt x="88900" y="24765"/>
                  </a:lnTo>
                  <a:lnTo>
                    <a:pt x="131444" y="6350"/>
                  </a:lnTo>
                  <a:lnTo>
                    <a:pt x="179069" y="0"/>
                  </a:lnTo>
                  <a:lnTo>
                    <a:pt x="2359660" y="0"/>
                  </a:lnTo>
                  <a:lnTo>
                    <a:pt x="2407285" y="6350"/>
                  </a:lnTo>
                  <a:lnTo>
                    <a:pt x="2449829" y="24765"/>
                  </a:lnTo>
                  <a:lnTo>
                    <a:pt x="2486660" y="52705"/>
                  </a:lnTo>
                  <a:lnTo>
                    <a:pt x="2514600" y="88900"/>
                  </a:lnTo>
                  <a:lnTo>
                    <a:pt x="2532379" y="131445"/>
                  </a:lnTo>
                  <a:lnTo>
                    <a:pt x="2538729" y="179070"/>
                  </a:lnTo>
                  <a:lnTo>
                    <a:pt x="2538729" y="895350"/>
                  </a:lnTo>
                  <a:lnTo>
                    <a:pt x="2532379" y="942975"/>
                  </a:lnTo>
                  <a:lnTo>
                    <a:pt x="2514600" y="985520"/>
                  </a:lnTo>
                  <a:lnTo>
                    <a:pt x="2486660" y="1021715"/>
                  </a:lnTo>
                  <a:lnTo>
                    <a:pt x="2449829" y="1049655"/>
                  </a:lnTo>
                  <a:lnTo>
                    <a:pt x="2407285" y="1068070"/>
                  </a:lnTo>
                  <a:lnTo>
                    <a:pt x="2359660" y="1074420"/>
                  </a:lnTo>
                  <a:lnTo>
                    <a:pt x="179069" y="1074420"/>
                  </a:lnTo>
                  <a:lnTo>
                    <a:pt x="131444" y="1068070"/>
                  </a:lnTo>
                  <a:lnTo>
                    <a:pt x="88900" y="1049655"/>
                  </a:lnTo>
                  <a:lnTo>
                    <a:pt x="52069" y="1021715"/>
                  </a:lnTo>
                  <a:lnTo>
                    <a:pt x="24129" y="985520"/>
                  </a:lnTo>
                  <a:lnTo>
                    <a:pt x="6350" y="942975"/>
                  </a:lnTo>
                  <a:lnTo>
                    <a:pt x="0" y="895350"/>
                  </a:lnTo>
                  <a:lnTo>
                    <a:pt x="0" y="179070"/>
                  </a:lnTo>
                  <a:close/>
                </a:path>
              </a:pathLst>
            </a:custGeom>
            <a:ln w="9537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27834" y="2895600"/>
              <a:ext cx="2657475" cy="6096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7359" y="2057400"/>
              <a:ext cx="2667000" cy="8096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17370" y="2091689"/>
              <a:ext cx="2539364" cy="6908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82756" y="2925121"/>
              <a:ext cx="2548267" cy="50420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800224" y="2091689"/>
              <a:ext cx="2538730" cy="690880"/>
            </a:xfrm>
            <a:custGeom>
              <a:avLst/>
              <a:gdLst/>
              <a:ahLst/>
              <a:cxnLst/>
              <a:rect l="l" t="t" r="r" b="b"/>
              <a:pathLst>
                <a:path w="2538729" h="690880">
                  <a:moveTo>
                    <a:pt x="0" y="114935"/>
                  </a:moveTo>
                  <a:lnTo>
                    <a:pt x="8889" y="70485"/>
                  </a:lnTo>
                  <a:lnTo>
                    <a:pt x="33655" y="33655"/>
                  </a:lnTo>
                  <a:lnTo>
                    <a:pt x="69850" y="8889"/>
                  </a:lnTo>
                  <a:lnTo>
                    <a:pt x="114935" y="0"/>
                  </a:lnTo>
                  <a:lnTo>
                    <a:pt x="2423795" y="0"/>
                  </a:lnTo>
                  <a:lnTo>
                    <a:pt x="2468245" y="8889"/>
                  </a:lnTo>
                  <a:lnTo>
                    <a:pt x="2505075" y="33655"/>
                  </a:lnTo>
                  <a:lnTo>
                    <a:pt x="2529840" y="70485"/>
                  </a:lnTo>
                  <a:lnTo>
                    <a:pt x="2538729" y="114935"/>
                  </a:lnTo>
                  <a:lnTo>
                    <a:pt x="2538729" y="575310"/>
                  </a:lnTo>
                  <a:lnTo>
                    <a:pt x="2529840" y="620395"/>
                  </a:lnTo>
                  <a:lnTo>
                    <a:pt x="2505075" y="657225"/>
                  </a:lnTo>
                  <a:lnTo>
                    <a:pt x="2468245" y="681355"/>
                  </a:lnTo>
                  <a:lnTo>
                    <a:pt x="2423795" y="690880"/>
                  </a:lnTo>
                  <a:lnTo>
                    <a:pt x="114935" y="690880"/>
                  </a:lnTo>
                  <a:lnTo>
                    <a:pt x="69850" y="681355"/>
                  </a:lnTo>
                  <a:lnTo>
                    <a:pt x="33655" y="657225"/>
                  </a:lnTo>
                  <a:lnTo>
                    <a:pt x="8889" y="620395"/>
                  </a:lnTo>
                  <a:lnTo>
                    <a:pt x="0" y="575310"/>
                  </a:lnTo>
                  <a:lnTo>
                    <a:pt x="0" y="114935"/>
                  </a:lnTo>
                  <a:close/>
                </a:path>
              </a:pathLst>
            </a:custGeom>
            <a:ln w="9537">
              <a:solidFill>
                <a:srgbClr val="BE4B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78890" y="1943100"/>
              <a:ext cx="143510" cy="2819400"/>
            </a:xfrm>
            <a:custGeom>
              <a:avLst/>
              <a:gdLst/>
              <a:ahLst/>
              <a:cxnLst/>
              <a:rect l="l" t="t" r="r" b="b"/>
              <a:pathLst>
                <a:path w="143509" h="2819400">
                  <a:moveTo>
                    <a:pt x="143509" y="2819400"/>
                  </a:moveTo>
                  <a:lnTo>
                    <a:pt x="87629" y="2818765"/>
                  </a:lnTo>
                  <a:lnTo>
                    <a:pt x="41909" y="2815590"/>
                  </a:lnTo>
                  <a:lnTo>
                    <a:pt x="11429" y="2811780"/>
                  </a:lnTo>
                  <a:lnTo>
                    <a:pt x="0" y="2807335"/>
                  </a:lnTo>
                  <a:lnTo>
                    <a:pt x="0" y="12064"/>
                  </a:lnTo>
                  <a:lnTo>
                    <a:pt x="11429" y="7620"/>
                  </a:lnTo>
                  <a:lnTo>
                    <a:pt x="41909" y="3810"/>
                  </a:lnTo>
                  <a:lnTo>
                    <a:pt x="87629" y="635"/>
                  </a:lnTo>
                  <a:lnTo>
                    <a:pt x="143509" y="0"/>
                  </a:lnTo>
                </a:path>
              </a:pathLst>
            </a:custGeom>
            <a:ln w="9537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289050" y="6327141"/>
            <a:ext cx="738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Risks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Benefits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Taking</a:t>
            </a:r>
            <a:r>
              <a:rPr sz="2400" b="1" spc="-5" dirty="0">
                <a:latin typeface="Calibri"/>
                <a:cs typeface="Calibri"/>
              </a:rPr>
              <a:t> Medications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Long</a:t>
            </a:r>
            <a:r>
              <a:rPr sz="2400" b="1" spc="-5" dirty="0">
                <a:latin typeface="Calibri"/>
                <a:cs typeface="Calibri"/>
              </a:rPr>
              <a:t> Term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90040" y="1247902"/>
            <a:ext cx="624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C0504D"/>
                </a:solidFill>
                <a:latin typeface="Calibri"/>
                <a:cs typeface="Calibri"/>
              </a:rPr>
              <a:t>Risk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8103869" y="1180846"/>
            <a:ext cx="10966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4F81BD"/>
                </a:solidFill>
                <a:latin typeface="Calibri"/>
                <a:cs typeface="Calibri"/>
              </a:rPr>
              <a:t>Benefit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21613" y="2758212"/>
            <a:ext cx="381000" cy="9556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b="1" dirty="0">
                <a:solidFill>
                  <a:srgbClr val="C0504D"/>
                </a:solidFill>
                <a:latin typeface="Calibri"/>
                <a:cs typeface="Calibri"/>
              </a:rPr>
              <a:t>Frailty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85314" y="2133420"/>
            <a:ext cx="2368549" cy="57272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67640" marR="5080" indent="-155575" algn="ctr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Calibri"/>
                <a:cs typeface="Calibri"/>
              </a:rPr>
              <a:t>medical conditions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medications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96770" y="3019171"/>
            <a:ext cx="1947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Age-related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changes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07404" y="2089530"/>
            <a:ext cx="2006600" cy="8497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699"/>
              </a:lnSpc>
              <a:spcBef>
                <a:spcPts val="6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ongoing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-5" dirty="0">
                <a:solidFill>
                  <a:srgbClr val="FFFFFF"/>
                </a:solidFill>
                <a:latin typeface="Calibri"/>
                <a:cs typeface="Calibri"/>
              </a:rPr>
              <a:t>reason for use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(diagnosis,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risk)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07210" y="3392804"/>
            <a:ext cx="6315075" cy="1015791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843020">
              <a:lnSpc>
                <a:spcPct val="100000"/>
              </a:lnSpc>
              <a:spcBef>
                <a:spcPts val="555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effectiveness</a:t>
            </a:r>
            <a:endParaRPr sz="1800" dirty="0">
              <a:latin typeface="Calibri"/>
              <a:cs typeface="Calibri"/>
            </a:endParaRPr>
          </a:p>
          <a:p>
            <a:pPr marL="12700" marR="3830954" indent="65405">
              <a:lnSpc>
                <a:spcPct val="101699"/>
              </a:lnSpc>
              <a:spcBef>
                <a:spcPts val="42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Known </a:t>
            </a:r>
            <a:r>
              <a:rPr lang="en-US" b="1" spc="-10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effect(s)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endParaRPr lang="en-US" b="1" spc="-15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3830954" indent="65405">
              <a:lnSpc>
                <a:spcPct val="101699"/>
              </a:lnSpc>
              <a:spcBef>
                <a:spcPts val="420"/>
              </a:spcBef>
            </a:pPr>
            <a:r>
              <a:rPr lang="en-US" sz="1800" b="1" spc="-15" dirty="0">
                <a:solidFill>
                  <a:srgbClr val="FFFFFF"/>
                </a:solidFill>
                <a:latin typeface="Calibri"/>
                <a:cs typeface="Calibri"/>
              </a:rPr>
              <a:t>  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b="1" spc="-10" dirty="0">
                <a:solidFill>
                  <a:srgbClr val="FFFFFF"/>
                </a:solidFill>
                <a:latin typeface="Calibri"/>
                <a:cs typeface="Calibri"/>
              </a:rPr>
              <a:t>side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effect(s)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675" rIns="0" bIns="0" rtlCol="0">
            <a:spAutoFit/>
          </a:bodyPr>
          <a:lstStyle/>
          <a:p>
            <a:pPr marL="58419" marR="5080" indent="10160">
              <a:lnSpc>
                <a:spcPts val="5520"/>
              </a:lnSpc>
            </a:pPr>
            <a:r>
              <a:rPr sz="4400" dirty="0"/>
              <a:t>Why </a:t>
            </a:r>
            <a:r>
              <a:rPr sz="4400" spc="-10" dirty="0"/>
              <a:t>do </a:t>
            </a:r>
            <a:r>
              <a:rPr sz="4400" dirty="0"/>
              <a:t>you think </a:t>
            </a:r>
            <a:r>
              <a:rPr sz="4400" spc="-5" dirty="0"/>
              <a:t>deprescribing </a:t>
            </a:r>
            <a:r>
              <a:rPr sz="4400" dirty="0"/>
              <a:t>a </a:t>
            </a:r>
            <a:r>
              <a:rPr sz="4400" spc="-980" dirty="0"/>
              <a:t> </a:t>
            </a:r>
            <a:r>
              <a:rPr sz="4400" spc="-5" dirty="0"/>
              <a:t>medication</a:t>
            </a:r>
            <a:r>
              <a:rPr sz="4400" spc="-10" dirty="0"/>
              <a:t> </a:t>
            </a:r>
            <a:r>
              <a:rPr sz="4400" dirty="0"/>
              <a:t>might</a:t>
            </a:r>
            <a:r>
              <a:rPr sz="4400" spc="-10" dirty="0"/>
              <a:t> </a:t>
            </a:r>
            <a:r>
              <a:rPr sz="4400" spc="-5" dirty="0"/>
              <a:t>be </a:t>
            </a:r>
            <a:r>
              <a:rPr sz="4400" dirty="0"/>
              <a:t>a challenge?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9554" y="2773045"/>
            <a:ext cx="1931670" cy="37052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101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9094"/>
            <a:ext cx="8283828" cy="1724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90"/>
              </a:spcBef>
            </a:pPr>
            <a:r>
              <a:rPr dirty="0"/>
              <a:t>What</a:t>
            </a:r>
            <a:r>
              <a:rPr spc="-15" dirty="0"/>
              <a:t> </a:t>
            </a:r>
            <a:r>
              <a:rPr spc="-5" dirty="0"/>
              <a:t>questions</a:t>
            </a:r>
            <a:r>
              <a:rPr spc="-15" dirty="0"/>
              <a:t> </a:t>
            </a:r>
            <a:r>
              <a:rPr spc="-5" dirty="0"/>
              <a:t>do</a:t>
            </a:r>
            <a:r>
              <a:rPr spc="-15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spc="-5" dirty="0"/>
              <a:t>need</a:t>
            </a:r>
            <a:r>
              <a:rPr spc="-10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ask</a:t>
            </a:r>
            <a:r>
              <a:rPr spc="-15" dirty="0"/>
              <a:t> </a:t>
            </a:r>
            <a:r>
              <a:rPr dirty="0"/>
              <a:t>when </a:t>
            </a:r>
            <a:r>
              <a:rPr spc="-800" dirty="0"/>
              <a:t> </a:t>
            </a:r>
            <a:r>
              <a:rPr spc="-5" dirty="0"/>
              <a:t>considering</a:t>
            </a:r>
            <a:r>
              <a:rPr dirty="0"/>
              <a:t> </a:t>
            </a:r>
            <a:r>
              <a:rPr spc="-5" dirty="0"/>
              <a:t>risks</a:t>
            </a:r>
            <a:r>
              <a:rPr spc="-10" dirty="0"/>
              <a:t> </a:t>
            </a:r>
            <a:r>
              <a:rPr dirty="0"/>
              <a:t>and</a:t>
            </a:r>
            <a:r>
              <a:rPr spc="10" dirty="0"/>
              <a:t> </a:t>
            </a:r>
            <a:r>
              <a:rPr spc="-5" dirty="0"/>
              <a:t>benefits</a:t>
            </a:r>
            <a:r>
              <a:rPr spc="-20" dirty="0"/>
              <a:t> </a:t>
            </a:r>
            <a:r>
              <a:rPr spc="-5" dirty="0"/>
              <a:t>of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pc="-5" dirty="0"/>
              <a:t>deprescribing?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63039" y="2767583"/>
            <a:ext cx="7425055" cy="4406265"/>
            <a:chOff x="1463039" y="2767583"/>
            <a:chExt cx="7425055" cy="440626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3039" y="2767583"/>
              <a:ext cx="3765804" cy="44058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23999" y="2806458"/>
              <a:ext cx="3642995" cy="4282440"/>
            </a:xfrm>
            <a:custGeom>
              <a:avLst/>
              <a:gdLst/>
              <a:ahLst/>
              <a:cxnLst/>
              <a:rect l="l" t="t" r="r" b="b"/>
              <a:pathLst>
                <a:path w="3642995" h="4282440">
                  <a:moveTo>
                    <a:pt x="0" y="4282440"/>
                  </a:moveTo>
                  <a:lnTo>
                    <a:pt x="3642995" y="4282440"/>
                  </a:lnTo>
                  <a:lnTo>
                    <a:pt x="3642995" y="0"/>
                  </a:lnTo>
                  <a:lnTo>
                    <a:pt x="0" y="0"/>
                  </a:lnTo>
                  <a:lnTo>
                    <a:pt x="0" y="4282440"/>
                  </a:lnTo>
                  <a:close/>
                </a:path>
              </a:pathLst>
            </a:custGeom>
            <a:ln w="38100">
              <a:solidFill>
                <a:srgbClr val="6CC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6924" y="2767583"/>
              <a:ext cx="3781044" cy="440588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68899" y="2806458"/>
              <a:ext cx="3657600" cy="4282440"/>
            </a:xfrm>
            <a:custGeom>
              <a:avLst/>
              <a:gdLst/>
              <a:ahLst/>
              <a:cxnLst/>
              <a:rect l="l" t="t" r="r" b="b"/>
              <a:pathLst>
                <a:path w="3657600" h="4282440">
                  <a:moveTo>
                    <a:pt x="0" y="4282440"/>
                  </a:moveTo>
                  <a:lnTo>
                    <a:pt x="3657600" y="4282440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4282440"/>
                  </a:lnTo>
                  <a:close/>
                </a:path>
              </a:pathLst>
            </a:custGeom>
            <a:ln w="38100">
              <a:solidFill>
                <a:srgbClr val="6CC0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08472" y="3101720"/>
            <a:ext cx="3323590" cy="3179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7480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-10" dirty="0">
                <a:solidFill>
                  <a:srgbClr val="003494"/>
                </a:solidFill>
                <a:latin typeface="Calibri"/>
                <a:cs typeface="Calibri"/>
              </a:rPr>
              <a:t>Cons</a:t>
            </a:r>
            <a:endParaRPr sz="320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2240"/>
              </a:spcBef>
              <a:buClr>
                <a:srgbClr val="0070C0"/>
              </a:buClr>
              <a:buAutoNum type="arabicPeriod"/>
              <a:tabLst>
                <a:tab pos="525780" algn="l"/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Withdrawal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symptoms</a:t>
            </a:r>
            <a:endParaRPr sz="2400" dirty="0">
              <a:latin typeface="Calibri"/>
              <a:cs typeface="Calibri"/>
            </a:endParaRPr>
          </a:p>
          <a:p>
            <a:pPr marL="525780" marR="589915" indent="-513715">
              <a:lnSpc>
                <a:spcPct val="101899"/>
              </a:lnSpc>
              <a:spcBef>
                <a:spcPts val="590"/>
              </a:spcBef>
              <a:buClr>
                <a:srgbClr val="0070C0"/>
              </a:buClr>
              <a:buAutoNum type="arabicPeriod"/>
              <a:tabLst>
                <a:tab pos="525780" algn="l"/>
                <a:tab pos="526415" algn="l"/>
              </a:tabLst>
            </a:pPr>
            <a:r>
              <a:rPr sz="2400" spc="-20" dirty="0">
                <a:latin typeface="Calibri"/>
                <a:cs typeface="Calibri"/>
              </a:rPr>
              <a:t>Worsening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underlying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sease</a:t>
            </a:r>
            <a:r>
              <a:rPr sz="2400" spc="-45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ond</a:t>
            </a:r>
            <a:r>
              <a:rPr sz="2400" dirty="0">
                <a:latin typeface="Calibri"/>
                <a:cs typeface="Calibri"/>
              </a:rPr>
              <a:t>iti</a:t>
            </a:r>
            <a:r>
              <a:rPr sz="2400" spc="-10" dirty="0">
                <a:latin typeface="Calibri"/>
                <a:cs typeface="Calibri"/>
              </a:rPr>
              <a:t>on</a:t>
            </a:r>
            <a:endParaRPr sz="2400" dirty="0">
              <a:latin typeface="Calibri"/>
              <a:cs typeface="Calibri"/>
            </a:endParaRPr>
          </a:p>
          <a:p>
            <a:pPr marL="525780" marR="549910" indent="-513715">
              <a:lnSpc>
                <a:spcPct val="102099"/>
              </a:lnSpc>
              <a:spcBef>
                <a:spcPts val="590"/>
              </a:spcBef>
              <a:buClr>
                <a:srgbClr val="0070C0"/>
              </a:buClr>
              <a:buAutoNum type="arabicPeriod"/>
              <a:tabLst>
                <a:tab pos="525780" algn="l"/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Anxiety </a:t>
            </a:r>
            <a:r>
              <a:rPr sz="2400" spc="-15" dirty="0">
                <a:latin typeface="Calibri"/>
                <a:cs typeface="Calibri"/>
              </a:rPr>
              <a:t>over </a:t>
            </a:r>
            <a:r>
              <a:rPr sz="2400" spc="-10" dirty="0">
                <a:latin typeface="Calibri"/>
                <a:cs typeface="Calibri"/>
              </a:rPr>
              <a:t>what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could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happen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8817" y="2896954"/>
            <a:ext cx="2955925" cy="3830954"/>
          </a:xfrm>
          <a:prstGeom prst="rect">
            <a:avLst/>
          </a:prstGeom>
        </p:spPr>
        <p:txBody>
          <a:bodyPr vert="horz" wrap="square" lIns="0" tIns="290830" rIns="0" bIns="0" rtlCol="0">
            <a:spAutoFit/>
          </a:bodyPr>
          <a:lstStyle/>
          <a:p>
            <a:pPr marL="916305">
              <a:lnSpc>
                <a:spcPct val="100000"/>
              </a:lnSpc>
              <a:spcBef>
                <a:spcPts val="2290"/>
              </a:spcBef>
            </a:pPr>
            <a:r>
              <a:rPr lang="en-US" sz="3200" spc="-5" dirty="0">
                <a:solidFill>
                  <a:srgbClr val="003494"/>
                </a:solidFill>
                <a:latin typeface="Calibri"/>
                <a:cs typeface="Calibri"/>
              </a:rPr>
              <a:t>Pros</a:t>
            </a:r>
            <a:endParaRPr sz="320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1639"/>
              </a:spcBef>
              <a:buClr>
                <a:srgbClr val="0070C0"/>
              </a:buClr>
              <a:buAutoNum type="arabicPeriod"/>
              <a:tabLst>
                <a:tab pos="525780" algn="l"/>
                <a:tab pos="526415" algn="l"/>
              </a:tabLst>
            </a:pPr>
            <a:r>
              <a:rPr sz="2400" spc="-15" dirty="0">
                <a:latin typeface="Calibri"/>
                <a:cs typeface="Calibri"/>
              </a:rPr>
              <a:t>Fewer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drugs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</a:p>
          <a:p>
            <a:pPr marL="525780">
              <a:lnSpc>
                <a:spcPct val="100000"/>
              </a:lnSpc>
              <a:spcBef>
                <a:spcPts val="60"/>
              </a:spcBef>
            </a:pPr>
            <a:r>
              <a:rPr sz="2400" spc="-5" dirty="0">
                <a:latin typeface="Calibri"/>
                <a:cs typeface="Calibri"/>
              </a:rPr>
              <a:t>reduced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burden</a:t>
            </a:r>
            <a:endParaRPr sz="2400" dirty="0">
              <a:latin typeface="Calibri"/>
              <a:cs typeface="Calibri"/>
            </a:endParaRPr>
          </a:p>
          <a:p>
            <a:pPr marL="525780" marR="53975" indent="-513715">
              <a:lnSpc>
                <a:spcPct val="102099"/>
              </a:lnSpc>
              <a:spcBef>
                <a:spcPts val="590"/>
              </a:spcBef>
              <a:buClr>
                <a:srgbClr val="0070C0"/>
              </a:buClr>
              <a:buAutoNum type="arabicPeriod" startAt="2"/>
              <a:tabLst>
                <a:tab pos="525780" algn="l"/>
                <a:tab pos="526415" algn="l"/>
              </a:tabLst>
            </a:pPr>
            <a:r>
              <a:rPr sz="2400" spc="-5" dirty="0">
                <a:latin typeface="Calibri"/>
                <a:cs typeface="Calibri"/>
              </a:rPr>
              <a:t>Less </a:t>
            </a:r>
            <a:r>
              <a:rPr sz="2400" spc="-10" dirty="0">
                <a:latin typeface="Calibri"/>
                <a:cs typeface="Calibri"/>
              </a:rPr>
              <a:t>potential </a:t>
            </a:r>
            <a:r>
              <a:rPr sz="2400" spc="-5" dirty="0">
                <a:latin typeface="Calibri"/>
                <a:cs typeface="Calibri"/>
              </a:rPr>
              <a:t>side‐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effects</a:t>
            </a:r>
            <a:endParaRPr sz="2400" dirty="0">
              <a:latin typeface="Calibri"/>
              <a:cs typeface="Calibri"/>
            </a:endParaRPr>
          </a:p>
          <a:p>
            <a:pPr marL="525780" indent="-513715">
              <a:lnSpc>
                <a:spcPct val="100000"/>
              </a:lnSpc>
              <a:spcBef>
                <a:spcPts val="650"/>
              </a:spcBef>
              <a:buClr>
                <a:srgbClr val="0070C0"/>
              </a:buClr>
              <a:buAutoNum type="arabicPeriod" startAt="2"/>
              <a:tabLst>
                <a:tab pos="525780" algn="l"/>
                <a:tab pos="526415" algn="l"/>
              </a:tabLst>
            </a:pPr>
            <a:r>
              <a:rPr sz="2400" spc="-5" dirty="0">
                <a:latin typeface="Calibri"/>
                <a:cs typeface="Calibri"/>
              </a:rPr>
              <a:t>Less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costly</a:t>
            </a:r>
            <a:endParaRPr sz="2400" dirty="0">
              <a:latin typeface="Calibri"/>
              <a:cs typeface="Calibri"/>
            </a:endParaRPr>
          </a:p>
          <a:p>
            <a:pPr marL="525780" marR="706120" indent="-513715">
              <a:lnSpc>
                <a:spcPct val="102099"/>
              </a:lnSpc>
              <a:spcBef>
                <a:spcPts val="590"/>
              </a:spcBef>
              <a:buClr>
                <a:srgbClr val="0070C0"/>
              </a:buClr>
              <a:buAutoNum type="arabicPeriod" startAt="2"/>
              <a:tabLst>
                <a:tab pos="525780" algn="l"/>
                <a:tab pos="526415" algn="l"/>
              </a:tabLst>
            </a:pPr>
            <a:r>
              <a:rPr sz="2400" spc="-10" dirty="0">
                <a:latin typeface="Calibri"/>
                <a:cs typeface="Calibri"/>
              </a:rPr>
              <a:t>More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patient‐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centered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care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dirty="0"/>
              <a:t>Who </a:t>
            </a:r>
            <a:r>
              <a:rPr spc="-5" dirty="0"/>
              <a:t>should </a:t>
            </a:r>
            <a:r>
              <a:rPr dirty="0"/>
              <a:t>you be </a:t>
            </a:r>
            <a:r>
              <a:rPr spc="-5" dirty="0"/>
              <a:t>having these </a:t>
            </a:r>
            <a:r>
              <a:rPr spc="-800" dirty="0"/>
              <a:t> </a:t>
            </a:r>
            <a:r>
              <a:rPr spc="-5" dirty="0"/>
              <a:t>conversations</a:t>
            </a:r>
            <a:r>
              <a:rPr spc="-10" dirty="0"/>
              <a:t> </a:t>
            </a:r>
            <a:r>
              <a:rPr spc="-5" dirty="0"/>
              <a:t>with?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660904" y="2153285"/>
            <a:ext cx="4619625" cy="4570730"/>
            <a:chOff x="2660904" y="2153285"/>
            <a:chExt cx="4619625" cy="4570730"/>
          </a:xfrm>
        </p:grpSpPr>
        <p:sp>
          <p:nvSpPr>
            <p:cNvPr id="4" name="object 4"/>
            <p:cNvSpPr/>
            <p:nvPr/>
          </p:nvSpPr>
          <p:spPr>
            <a:xfrm>
              <a:off x="3670300" y="2153285"/>
              <a:ext cx="2649220" cy="1513840"/>
            </a:xfrm>
            <a:custGeom>
              <a:avLst/>
              <a:gdLst/>
              <a:ahLst/>
              <a:cxnLst/>
              <a:rect l="l" t="t" r="r" b="b"/>
              <a:pathLst>
                <a:path w="2649220" h="1513839">
                  <a:moveTo>
                    <a:pt x="1324610" y="0"/>
                  </a:moveTo>
                  <a:lnTo>
                    <a:pt x="1272144" y="590"/>
                  </a:lnTo>
                  <a:lnTo>
                    <a:pt x="1219968" y="2351"/>
                  </a:lnTo>
                  <a:lnTo>
                    <a:pt x="1168094" y="5272"/>
                  </a:lnTo>
                  <a:lnTo>
                    <a:pt x="1116535" y="9340"/>
                  </a:lnTo>
                  <a:lnTo>
                    <a:pt x="1065304" y="14541"/>
                  </a:lnTo>
                  <a:lnTo>
                    <a:pt x="1014412" y="20864"/>
                  </a:lnTo>
                  <a:lnTo>
                    <a:pt x="963874" y="28295"/>
                  </a:lnTo>
                  <a:lnTo>
                    <a:pt x="913701" y="36823"/>
                  </a:lnTo>
                  <a:lnTo>
                    <a:pt x="863905" y="46434"/>
                  </a:lnTo>
                  <a:lnTo>
                    <a:pt x="814501" y="57117"/>
                  </a:lnTo>
                  <a:lnTo>
                    <a:pt x="765499" y="68858"/>
                  </a:lnTo>
                  <a:lnTo>
                    <a:pt x="716913" y="81645"/>
                  </a:lnTo>
                  <a:lnTo>
                    <a:pt x="668756" y="95465"/>
                  </a:lnTo>
                  <a:lnTo>
                    <a:pt x="621040" y="110306"/>
                  </a:lnTo>
                  <a:lnTo>
                    <a:pt x="573777" y="126155"/>
                  </a:lnTo>
                  <a:lnTo>
                    <a:pt x="526981" y="142999"/>
                  </a:lnTo>
                  <a:lnTo>
                    <a:pt x="480664" y="160827"/>
                  </a:lnTo>
                  <a:lnTo>
                    <a:pt x="434838" y="179625"/>
                  </a:lnTo>
                  <a:lnTo>
                    <a:pt x="389517" y="199380"/>
                  </a:lnTo>
                  <a:lnTo>
                    <a:pt x="344712" y="220081"/>
                  </a:lnTo>
                  <a:lnTo>
                    <a:pt x="300436" y="241715"/>
                  </a:lnTo>
                  <a:lnTo>
                    <a:pt x="256703" y="264268"/>
                  </a:lnTo>
                  <a:lnTo>
                    <a:pt x="213524" y="287730"/>
                  </a:lnTo>
                  <a:lnTo>
                    <a:pt x="170913" y="312086"/>
                  </a:lnTo>
                  <a:lnTo>
                    <a:pt x="128881" y="337324"/>
                  </a:lnTo>
                  <a:lnTo>
                    <a:pt x="87442" y="363432"/>
                  </a:lnTo>
                  <a:lnTo>
                    <a:pt x="46609" y="390398"/>
                  </a:lnTo>
                  <a:lnTo>
                    <a:pt x="0" y="425195"/>
                  </a:lnTo>
                  <a:lnTo>
                    <a:pt x="920876" y="1346073"/>
                  </a:lnTo>
                  <a:lnTo>
                    <a:pt x="955332" y="1377834"/>
                  </a:lnTo>
                  <a:lnTo>
                    <a:pt x="991656" y="1406251"/>
                  </a:lnTo>
                  <a:lnTo>
                    <a:pt x="1029642" y="1431326"/>
                  </a:lnTo>
                  <a:lnTo>
                    <a:pt x="1069080" y="1453057"/>
                  </a:lnTo>
                  <a:lnTo>
                    <a:pt x="1109765" y="1471445"/>
                  </a:lnTo>
                  <a:lnTo>
                    <a:pt x="1151488" y="1486490"/>
                  </a:lnTo>
                  <a:lnTo>
                    <a:pt x="1194042" y="1498192"/>
                  </a:lnTo>
                  <a:lnTo>
                    <a:pt x="1237218" y="1506550"/>
                  </a:lnTo>
                  <a:lnTo>
                    <a:pt x="1280810" y="1511565"/>
                  </a:lnTo>
                  <a:lnTo>
                    <a:pt x="1324609" y="1513236"/>
                  </a:lnTo>
                  <a:lnTo>
                    <a:pt x="1368409" y="1511565"/>
                  </a:lnTo>
                  <a:lnTo>
                    <a:pt x="1412001" y="1506550"/>
                  </a:lnTo>
                  <a:lnTo>
                    <a:pt x="1455177" y="1498192"/>
                  </a:lnTo>
                  <a:lnTo>
                    <a:pt x="1497731" y="1486490"/>
                  </a:lnTo>
                  <a:lnTo>
                    <a:pt x="1539454" y="1471445"/>
                  </a:lnTo>
                  <a:lnTo>
                    <a:pt x="1580139" y="1453057"/>
                  </a:lnTo>
                  <a:lnTo>
                    <a:pt x="1619577" y="1431326"/>
                  </a:lnTo>
                  <a:lnTo>
                    <a:pt x="1657563" y="1406251"/>
                  </a:lnTo>
                  <a:lnTo>
                    <a:pt x="1693887" y="1377834"/>
                  </a:lnTo>
                  <a:lnTo>
                    <a:pt x="1728342" y="1346073"/>
                  </a:lnTo>
                  <a:lnTo>
                    <a:pt x="2649220" y="425195"/>
                  </a:lnTo>
                  <a:lnTo>
                    <a:pt x="2602611" y="390398"/>
                  </a:lnTo>
                  <a:lnTo>
                    <a:pt x="2561777" y="363432"/>
                  </a:lnTo>
                  <a:lnTo>
                    <a:pt x="2520338" y="337324"/>
                  </a:lnTo>
                  <a:lnTo>
                    <a:pt x="2478306" y="312086"/>
                  </a:lnTo>
                  <a:lnTo>
                    <a:pt x="2435695" y="287730"/>
                  </a:lnTo>
                  <a:lnTo>
                    <a:pt x="2392516" y="264268"/>
                  </a:lnTo>
                  <a:lnTo>
                    <a:pt x="2348783" y="241715"/>
                  </a:lnTo>
                  <a:lnTo>
                    <a:pt x="2304507" y="220081"/>
                  </a:lnTo>
                  <a:lnTo>
                    <a:pt x="2259702" y="199380"/>
                  </a:lnTo>
                  <a:lnTo>
                    <a:pt x="2214381" y="179625"/>
                  </a:lnTo>
                  <a:lnTo>
                    <a:pt x="2168555" y="160827"/>
                  </a:lnTo>
                  <a:lnTo>
                    <a:pt x="2122238" y="142999"/>
                  </a:lnTo>
                  <a:lnTo>
                    <a:pt x="2075442" y="126155"/>
                  </a:lnTo>
                  <a:lnTo>
                    <a:pt x="2028179" y="110306"/>
                  </a:lnTo>
                  <a:lnTo>
                    <a:pt x="1980463" y="95465"/>
                  </a:lnTo>
                  <a:lnTo>
                    <a:pt x="1932306" y="81645"/>
                  </a:lnTo>
                  <a:lnTo>
                    <a:pt x="1883720" y="68858"/>
                  </a:lnTo>
                  <a:lnTo>
                    <a:pt x="1834718" y="57117"/>
                  </a:lnTo>
                  <a:lnTo>
                    <a:pt x="1785314" y="46434"/>
                  </a:lnTo>
                  <a:lnTo>
                    <a:pt x="1735518" y="36823"/>
                  </a:lnTo>
                  <a:lnTo>
                    <a:pt x="1685345" y="28295"/>
                  </a:lnTo>
                  <a:lnTo>
                    <a:pt x="1634807" y="20864"/>
                  </a:lnTo>
                  <a:lnTo>
                    <a:pt x="1583915" y="14541"/>
                  </a:lnTo>
                  <a:lnTo>
                    <a:pt x="1532684" y="9340"/>
                  </a:lnTo>
                  <a:lnTo>
                    <a:pt x="1481125" y="5272"/>
                  </a:lnTo>
                  <a:lnTo>
                    <a:pt x="1429251" y="2351"/>
                  </a:lnTo>
                  <a:lnTo>
                    <a:pt x="1377075" y="590"/>
                  </a:lnTo>
                  <a:lnTo>
                    <a:pt x="132461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96249" y="2616200"/>
              <a:ext cx="1584325" cy="2504440"/>
            </a:xfrm>
            <a:custGeom>
              <a:avLst/>
              <a:gdLst/>
              <a:ahLst/>
              <a:cxnLst/>
              <a:rect l="l" t="t" r="r" b="b"/>
              <a:pathLst>
                <a:path w="1584325" h="2504440">
                  <a:moveTo>
                    <a:pt x="673435" y="0"/>
                  </a:moveTo>
                  <a:lnTo>
                    <a:pt x="76281" y="1034541"/>
                  </a:lnTo>
                  <a:lnTo>
                    <a:pt x="54514" y="1076018"/>
                  </a:lnTo>
                  <a:lnTo>
                    <a:pt x="36460" y="1118437"/>
                  </a:lnTo>
                  <a:lnTo>
                    <a:pt x="22064" y="1161597"/>
                  </a:lnTo>
                  <a:lnTo>
                    <a:pt x="11274" y="1205298"/>
                  </a:lnTo>
                  <a:lnTo>
                    <a:pt x="4036" y="1249338"/>
                  </a:lnTo>
                  <a:lnTo>
                    <a:pt x="295" y="1293518"/>
                  </a:lnTo>
                  <a:lnTo>
                    <a:pt x="0" y="1337636"/>
                  </a:lnTo>
                  <a:lnTo>
                    <a:pt x="3094" y="1381491"/>
                  </a:lnTo>
                  <a:lnTo>
                    <a:pt x="9526" y="1424883"/>
                  </a:lnTo>
                  <a:lnTo>
                    <a:pt x="19242" y="1467612"/>
                  </a:lnTo>
                  <a:lnTo>
                    <a:pt x="32188" y="1509475"/>
                  </a:lnTo>
                  <a:lnTo>
                    <a:pt x="48309" y="1550272"/>
                  </a:lnTo>
                  <a:lnTo>
                    <a:pt x="67554" y="1589803"/>
                  </a:lnTo>
                  <a:lnTo>
                    <a:pt x="89868" y="1627867"/>
                  </a:lnTo>
                  <a:lnTo>
                    <a:pt x="115197" y="1664263"/>
                  </a:lnTo>
                  <a:lnTo>
                    <a:pt x="143487" y="1698790"/>
                  </a:lnTo>
                  <a:lnTo>
                    <a:pt x="174686" y="1731248"/>
                  </a:lnTo>
                  <a:lnTo>
                    <a:pt x="208740" y="1761435"/>
                  </a:lnTo>
                  <a:lnTo>
                    <a:pt x="245594" y="1789151"/>
                  </a:lnTo>
                  <a:lnTo>
                    <a:pt x="285196" y="1814195"/>
                  </a:lnTo>
                  <a:lnTo>
                    <a:pt x="1480520" y="2504440"/>
                  </a:lnTo>
                  <a:lnTo>
                    <a:pt x="1495122" y="2456080"/>
                  </a:lnTo>
                  <a:lnTo>
                    <a:pt x="1508007" y="2409472"/>
                  </a:lnTo>
                  <a:lnTo>
                    <a:pt x="1519925" y="2362468"/>
                  </a:lnTo>
                  <a:lnTo>
                    <a:pt x="1530865" y="2315080"/>
                  </a:lnTo>
                  <a:lnTo>
                    <a:pt x="1540815" y="2267320"/>
                  </a:lnTo>
                  <a:lnTo>
                    <a:pt x="1549765" y="2219200"/>
                  </a:lnTo>
                  <a:lnTo>
                    <a:pt x="1557704" y="2170731"/>
                  </a:lnTo>
                  <a:lnTo>
                    <a:pt x="1564621" y="2121926"/>
                  </a:lnTo>
                  <a:lnTo>
                    <a:pt x="1570503" y="2072797"/>
                  </a:lnTo>
                  <a:lnTo>
                    <a:pt x="1575342" y="2023355"/>
                  </a:lnTo>
                  <a:lnTo>
                    <a:pt x="1579124" y="1973613"/>
                  </a:lnTo>
                  <a:lnTo>
                    <a:pt x="1581839" y="1923583"/>
                  </a:lnTo>
                  <a:lnTo>
                    <a:pt x="1583477" y="1873275"/>
                  </a:lnTo>
                  <a:lnTo>
                    <a:pt x="1584025" y="1822703"/>
                  </a:lnTo>
                  <a:lnTo>
                    <a:pt x="1583449" y="1770885"/>
                  </a:lnTo>
                  <a:lnTo>
                    <a:pt x="1581730" y="1719349"/>
                  </a:lnTo>
                  <a:lnTo>
                    <a:pt x="1578880" y="1668108"/>
                  </a:lnTo>
                  <a:lnTo>
                    <a:pt x="1574911" y="1617173"/>
                  </a:lnTo>
                  <a:lnTo>
                    <a:pt x="1569835" y="1566557"/>
                  </a:lnTo>
                  <a:lnTo>
                    <a:pt x="1563664" y="1516271"/>
                  </a:lnTo>
                  <a:lnTo>
                    <a:pt x="1556411" y="1466329"/>
                  </a:lnTo>
                  <a:lnTo>
                    <a:pt x="1548087" y="1416742"/>
                  </a:lnTo>
                  <a:lnTo>
                    <a:pt x="1538705" y="1367522"/>
                  </a:lnTo>
                  <a:lnTo>
                    <a:pt x="1528277" y="1318681"/>
                  </a:lnTo>
                  <a:lnTo>
                    <a:pt x="1516815" y="1270232"/>
                  </a:lnTo>
                  <a:lnTo>
                    <a:pt x="1504331" y="1222187"/>
                  </a:lnTo>
                  <a:lnTo>
                    <a:pt x="1490837" y="1174558"/>
                  </a:lnTo>
                  <a:lnTo>
                    <a:pt x="1476346" y="1127356"/>
                  </a:lnTo>
                  <a:lnTo>
                    <a:pt x="1460870" y="1080595"/>
                  </a:lnTo>
                  <a:lnTo>
                    <a:pt x="1444420" y="1034286"/>
                  </a:lnTo>
                  <a:lnTo>
                    <a:pt x="1427010" y="988441"/>
                  </a:lnTo>
                  <a:lnTo>
                    <a:pt x="1408650" y="943073"/>
                  </a:lnTo>
                  <a:lnTo>
                    <a:pt x="1389354" y="898194"/>
                  </a:lnTo>
                  <a:lnTo>
                    <a:pt x="1369133" y="853815"/>
                  </a:lnTo>
                  <a:lnTo>
                    <a:pt x="1347999" y="809950"/>
                  </a:lnTo>
                  <a:lnTo>
                    <a:pt x="1325966" y="766609"/>
                  </a:lnTo>
                  <a:lnTo>
                    <a:pt x="1303044" y="723806"/>
                  </a:lnTo>
                  <a:lnTo>
                    <a:pt x="1279246" y="681552"/>
                  </a:lnTo>
                  <a:lnTo>
                    <a:pt x="1254584" y="639860"/>
                  </a:lnTo>
                  <a:lnTo>
                    <a:pt x="1229071" y="598741"/>
                  </a:lnTo>
                  <a:lnTo>
                    <a:pt x="1202718" y="558208"/>
                  </a:lnTo>
                  <a:lnTo>
                    <a:pt x="1175538" y="518273"/>
                  </a:lnTo>
                  <a:lnTo>
                    <a:pt x="1147542" y="478948"/>
                  </a:lnTo>
                  <a:lnTo>
                    <a:pt x="1118743" y="440246"/>
                  </a:lnTo>
                  <a:lnTo>
                    <a:pt x="1089154" y="402177"/>
                  </a:lnTo>
                  <a:lnTo>
                    <a:pt x="1058785" y="364756"/>
                  </a:lnTo>
                  <a:lnTo>
                    <a:pt x="1027650" y="327992"/>
                  </a:lnTo>
                  <a:lnTo>
                    <a:pt x="995761" y="291900"/>
                  </a:lnTo>
                  <a:lnTo>
                    <a:pt x="963129" y="256490"/>
                  </a:lnTo>
                  <a:lnTo>
                    <a:pt x="929767" y="221776"/>
                  </a:lnTo>
                  <a:lnTo>
                    <a:pt x="895687" y="187769"/>
                  </a:lnTo>
                  <a:lnTo>
                    <a:pt x="860901" y="154481"/>
                  </a:lnTo>
                  <a:lnTo>
                    <a:pt x="825421" y="121924"/>
                  </a:lnTo>
                  <a:lnTo>
                    <a:pt x="789260" y="90112"/>
                  </a:lnTo>
                  <a:lnTo>
                    <a:pt x="752429" y="59054"/>
                  </a:lnTo>
                  <a:lnTo>
                    <a:pt x="673435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12689" y="4876942"/>
              <a:ext cx="2142490" cy="1847214"/>
            </a:xfrm>
            <a:custGeom>
              <a:avLst/>
              <a:gdLst/>
              <a:ahLst/>
              <a:cxnLst/>
              <a:rect l="l" t="t" r="r" b="b"/>
              <a:pathLst>
                <a:path w="2142490" h="1847215">
                  <a:moveTo>
                    <a:pt x="919900" y="0"/>
                  </a:moveTo>
                  <a:lnTo>
                    <a:pt x="873870" y="2907"/>
                  </a:lnTo>
                  <a:lnTo>
                    <a:pt x="828575" y="9483"/>
                  </a:lnTo>
                  <a:lnTo>
                    <a:pt x="784211" y="19612"/>
                  </a:lnTo>
                  <a:lnTo>
                    <a:pt x="740975" y="33183"/>
                  </a:lnTo>
                  <a:lnTo>
                    <a:pt x="699062" y="50081"/>
                  </a:lnTo>
                  <a:lnTo>
                    <a:pt x="658670" y="70193"/>
                  </a:lnTo>
                  <a:lnTo>
                    <a:pt x="619994" y="93406"/>
                  </a:lnTo>
                  <a:lnTo>
                    <a:pt x="583230" y="119606"/>
                  </a:lnTo>
                  <a:lnTo>
                    <a:pt x="548574" y="148680"/>
                  </a:lnTo>
                  <a:lnTo>
                    <a:pt x="516224" y="180515"/>
                  </a:lnTo>
                  <a:lnTo>
                    <a:pt x="486374" y="214997"/>
                  </a:lnTo>
                  <a:lnTo>
                    <a:pt x="459222" y="252013"/>
                  </a:lnTo>
                  <a:lnTo>
                    <a:pt x="434963" y="291450"/>
                  </a:lnTo>
                  <a:lnTo>
                    <a:pt x="413793" y="333193"/>
                  </a:lnTo>
                  <a:lnTo>
                    <a:pt x="395909" y="377130"/>
                  </a:lnTo>
                  <a:lnTo>
                    <a:pt x="381508" y="423148"/>
                  </a:lnTo>
                  <a:lnTo>
                    <a:pt x="0" y="1847072"/>
                  </a:lnTo>
                  <a:lnTo>
                    <a:pt x="216154" y="1836162"/>
                  </a:lnTo>
                  <a:lnTo>
                    <a:pt x="266699" y="1830461"/>
                  </a:lnTo>
                  <a:lnTo>
                    <a:pt x="316906" y="1823666"/>
                  </a:lnTo>
                  <a:lnTo>
                    <a:pt x="366761" y="1815790"/>
                  </a:lnTo>
                  <a:lnTo>
                    <a:pt x="416253" y="1806846"/>
                  </a:lnTo>
                  <a:lnTo>
                    <a:pt x="465370" y="1796846"/>
                  </a:lnTo>
                  <a:lnTo>
                    <a:pt x="514098" y="1785802"/>
                  </a:lnTo>
                  <a:lnTo>
                    <a:pt x="562427" y="1773725"/>
                  </a:lnTo>
                  <a:lnTo>
                    <a:pt x="610342" y="1760630"/>
                  </a:lnTo>
                  <a:lnTo>
                    <a:pt x="657834" y="1746526"/>
                  </a:lnTo>
                  <a:lnTo>
                    <a:pt x="704888" y="1731428"/>
                  </a:lnTo>
                  <a:lnTo>
                    <a:pt x="751493" y="1715346"/>
                  </a:lnTo>
                  <a:lnTo>
                    <a:pt x="797637" y="1698294"/>
                  </a:lnTo>
                  <a:lnTo>
                    <a:pt x="843308" y="1680284"/>
                  </a:lnTo>
                  <a:lnTo>
                    <a:pt x="888493" y="1661327"/>
                  </a:lnTo>
                  <a:lnTo>
                    <a:pt x="933179" y="1641436"/>
                  </a:lnTo>
                  <a:lnTo>
                    <a:pt x="977355" y="1620623"/>
                  </a:lnTo>
                  <a:lnTo>
                    <a:pt x="1021009" y="1598901"/>
                  </a:lnTo>
                  <a:lnTo>
                    <a:pt x="1064128" y="1576281"/>
                  </a:lnTo>
                  <a:lnTo>
                    <a:pt x="1106701" y="1552777"/>
                  </a:lnTo>
                  <a:lnTo>
                    <a:pt x="1148713" y="1528399"/>
                  </a:lnTo>
                  <a:lnTo>
                    <a:pt x="1190155" y="1503161"/>
                  </a:lnTo>
                  <a:lnTo>
                    <a:pt x="1231013" y="1477075"/>
                  </a:lnTo>
                  <a:lnTo>
                    <a:pt x="1271275" y="1450152"/>
                  </a:lnTo>
                  <a:lnTo>
                    <a:pt x="1310928" y="1422405"/>
                  </a:lnTo>
                  <a:lnTo>
                    <a:pt x="1349962" y="1393847"/>
                  </a:lnTo>
                  <a:lnTo>
                    <a:pt x="1388363" y="1364489"/>
                  </a:lnTo>
                  <a:lnTo>
                    <a:pt x="1426119" y="1334344"/>
                  </a:lnTo>
                  <a:lnTo>
                    <a:pt x="1463217" y="1303424"/>
                  </a:lnTo>
                  <a:lnTo>
                    <a:pt x="1499647" y="1271741"/>
                  </a:lnTo>
                  <a:lnTo>
                    <a:pt x="1535395" y="1239307"/>
                  </a:lnTo>
                  <a:lnTo>
                    <a:pt x="1570449" y="1206135"/>
                  </a:lnTo>
                  <a:lnTo>
                    <a:pt x="1604797" y="1172237"/>
                  </a:lnTo>
                  <a:lnTo>
                    <a:pt x="1638427" y="1137625"/>
                  </a:lnTo>
                  <a:lnTo>
                    <a:pt x="1671327" y="1102312"/>
                  </a:lnTo>
                  <a:lnTo>
                    <a:pt x="1703483" y="1066309"/>
                  </a:lnTo>
                  <a:lnTo>
                    <a:pt x="1734885" y="1029628"/>
                  </a:lnTo>
                  <a:lnTo>
                    <a:pt x="1765520" y="992283"/>
                  </a:lnTo>
                  <a:lnTo>
                    <a:pt x="1795375" y="954286"/>
                  </a:lnTo>
                  <a:lnTo>
                    <a:pt x="1824438" y="915647"/>
                  </a:lnTo>
                  <a:lnTo>
                    <a:pt x="1852698" y="876381"/>
                  </a:lnTo>
                  <a:lnTo>
                    <a:pt x="1880141" y="836498"/>
                  </a:lnTo>
                  <a:lnTo>
                    <a:pt x="1906756" y="796011"/>
                  </a:lnTo>
                  <a:lnTo>
                    <a:pt x="1932531" y="754933"/>
                  </a:lnTo>
                  <a:lnTo>
                    <a:pt x="1957452" y="713276"/>
                  </a:lnTo>
                  <a:lnTo>
                    <a:pt x="1981509" y="671051"/>
                  </a:lnTo>
                  <a:lnTo>
                    <a:pt x="2004688" y="628272"/>
                  </a:lnTo>
                  <a:lnTo>
                    <a:pt x="2026978" y="584950"/>
                  </a:lnTo>
                  <a:lnTo>
                    <a:pt x="2048366" y="541097"/>
                  </a:lnTo>
                  <a:lnTo>
                    <a:pt x="2068840" y="496726"/>
                  </a:lnTo>
                  <a:lnTo>
                    <a:pt x="2088388" y="451850"/>
                  </a:lnTo>
                  <a:lnTo>
                    <a:pt x="2142490" y="304022"/>
                  </a:lnTo>
                  <a:lnTo>
                    <a:pt x="1080515" y="19415"/>
                  </a:lnTo>
                  <a:lnTo>
                    <a:pt x="1023445" y="7191"/>
                  </a:lnTo>
                  <a:lnTo>
                    <a:pt x="966470" y="873"/>
                  </a:lnTo>
                  <a:lnTo>
                    <a:pt x="9199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4640" y="4876942"/>
              <a:ext cx="2142490" cy="1847214"/>
            </a:xfrm>
            <a:custGeom>
              <a:avLst/>
              <a:gdLst/>
              <a:ahLst/>
              <a:cxnLst/>
              <a:rect l="l" t="t" r="r" b="b"/>
              <a:pathLst>
                <a:path w="2142490" h="1847215">
                  <a:moveTo>
                    <a:pt x="1222589" y="0"/>
                  </a:moveTo>
                  <a:lnTo>
                    <a:pt x="1176020" y="873"/>
                  </a:lnTo>
                  <a:lnTo>
                    <a:pt x="1119028" y="7191"/>
                  </a:lnTo>
                  <a:lnTo>
                    <a:pt x="1061847" y="19415"/>
                  </a:lnTo>
                  <a:lnTo>
                    <a:pt x="0" y="304022"/>
                  </a:lnTo>
                  <a:lnTo>
                    <a:pt x="54102" y="451850"/>
                  </a:lnTo>
                  <a:lnTo>
                    <a:pt x="73649" y="496726"/>
                  </a:lnTo>
                  <a:lnTo>
                    <a:pt x="94123" y="541097"/>
                  </a:lnTo>
                  <a:lnTo>
                    <a:pt x="115511" y="584950"/>
                  </a:lnTo>
                  <a:lnTo>
                    <a:pt x="137801" y="628272"/>
                  </a:lnTo>
                  <a:lnTo>
                    <a:pt x="160980" y="671051"/>
                  </a:lnTo>
                  <a:lnTo>
                    <a:pt x="185037" y="713276"/>
                  </a:lnTo>
                  <a:lnTo>
                    <a:pt x="209958" y="754933"/>
                  </a:lnTo>
                  <a:lnTo>
                    <a:pt x="235733" y="796011"/>
                  </a:lnTo>
                  <a:lnTo>
                    <a:pt x="262348" y="836498"/>
                  </a:lnTo>
                  <a:lnTo>
                    <a:pt x="289791" y="876381"/>
                  </a:lnTo>
                  <a:lnTo>
                    <a:pt x="318051" y="915647"/>
                  </a:lnTo>
                  <a:lnTo>
                    <a:pt x="347114" y="954286"/>
                  </a:lnTo>
                  <a:lnTo>
                    <a:pt x="376969" y="992283"/>
                  </a:lnTo>
                  <a:lnTo>
                    <a:pt x="407604" y="1029628"/>
                  </a:lnTo>
                  <a:lnTo>
                    <a:pt x="439006" y="1066309"/>
                  </a:lnTo>
                  <a:lnTo>
                    <a:pt x="471162" y="1102312"/>
                  </a:lnTo>
                  <a:lnTo>
                    <a:pt x="504062" y="1137625"/>
                  </a:lnTo>
                  <a:lnTo>
                    <a:pt x="537692" y="1172237"/>
                  </a:lnTo>
                  <a:lnTo>
                    <a:pt x="572040" y="1206135"/>
                  </a:lnTo>
                  <a:lnTo>
                    <a:pt x="607094" y="1239307"/>
                  </a:lnTo>
                  <a:lnTo>
                    <a:pt x="642842" y="1271741"/>
                  </a:lnTo>
                  <a:lnTo>
                    <a:pt x="679272" y="1303424"/>
                  </a:lnTo>
                  <a:lnTo>
                    <a:pt x="716370" y="1334344"/>
                  </a:lnTo>
                  <a:lnTo>
                    <a:pt x="754126" y="1364489"/>
                  </a:lnTo>
                  <a:lnTo>
                    <a:pt x="792527" y="1393847"/>
                  </a:lnTo>
                  <a:lnTo>
                    <a:pt x="831561" y="1422405"/>
                  </a:lnTo>
                  <a:lnTo>
                    <a:pt x="871214" y="1450152"/>
                  </a:lnTo>
                  <a:lnTo>
                    <a:pt x="911476" y="1477075"/>
                  </a:lnTo>
                  <a:lnTo>
                    <a:pt x="952334" y="1503161"/>
                  </a:lnTo>
                  <a:lnTo>
                    <a:pt x="993776" y="1528399"/>
                  </a:lnTo>
                  <a:lnTo>
                    <a:pt x="1035788" y="1552777"/>
                  </a:lnTo>
                  <a:lnTo>
                    <a:pt x="1078361" y="1576281"/>
                  </a:lnTo>
                  <a:lnTo>
                    <a:pt x="1121480" y="1598901"/>
                  </a:lnTo>
                  <a:lnTo>
                    <a:pt x="1165134" y="1620623"/>
                  </a:lnTo>
                  <a:lnTo>
                    <a:pt x="1209310" y="1641436"/>
                  </a:lnTo>
                  <a:lnTo>
                    <a:pt x="1253996" y="1661327"/>
                  </a:lnTo>
                  <a:lnTo>
                    <a:pt x="1299181" y="1680284"/>
                  </a:lnTo>
                  <a:lnTo>
                    <a:pt x="1344852" y="1698294"/>
                  </a:lnTo>
                  <a:lnTo>
                    <a:pt x="1390996" y="1715346"/>
                  </a:lnTo>
                  <a:lnTo>
                    <a:pt x="1437601" y="1731428"/>
                  </a:lnTo>
                  <a:lnTo>
                    <a:pt x="1484655" y="1746526"/>
                  </a:lnTo>
                  <a:lnTo>
                    <a:pt x="1532147" y="1760630"/>
                  </a:lnTo>
                  <a:lnTo>
                    <a:pt x="1580062" y="1773725"/>
                  </a:lnTo>
                  <a:lnTo>
                    <a:pt x="1628391" y="1785802"/>
                  </a:lnTo>
                  <a:lnTo>
                    <a:pt x="1677119" y="1796846"/>
                  </a:lnTo>
                  <a:lnTo>
                    <a:pt x="1726236" y="1806846"/>
                  </a:lnTo>
                  <a:lnTo>
                    <a:pt x="1775728" y="1815790"/>
                  </a:lnTo>
                  <a:lnTo>
                    <a:pt x="1825583" y="1823666"/>
                  </a:lnTo>
                  <a:lnTo>
                    <a:pt x="1875790" y="1830461"/>
                  </a:lnTo>
                  <a:lnTo>
                    <a:pt x="1926336" y="1836162"/>
                  </a:lnTo>
                  <a:lnTo>
                    <a:pt x="2142490" y="1847072"/>
                  </a:lnTo>
                  <a:lnTo>
                    <a:pt x="1760982" y="423148"/>
                  </a:lnTo>
                  <a:lnTo>
                    <a:pt x="1746580" y="377130"/>
                  </a:lnTo>
                  <a:lnTo>
                    <a:pt x="1728696" y="333193"/>
                  </a:lnTo>
                  <a:lnTo>
                    <a:pt x="1707526" y="291450"/>
                  </a:lnTo>
                  <a:lnTo>
                    <a:pt x="1683267" y="252013"/>
                  </a:lnTo>
                  <a:lnTo>
                    <a:pt x="1656115" y="214997"/>
                  </a:lnTo>
                  <a:lnTo>
                    <a:pt x="1626265" y="180515"/>
                  </a:lnTo>
                  <a:lnTo>
                    <a:pt x="1593915" y="148680"/>
                  </a:lnTo>
                  <a:lnTo>
                    <a:pt x="1559259" y="119606"/>
                  </a:lnTo>
                  <a:lnTo>
                    <a:pt x="1522495" y="93406"/>
                  </a:lnTo>
                  <a:lnTo>
                    <a:pt x="1483819" y="70193"/>
                  </a:lnTo>
                  <a:lnTo>
                    <a:pt x="1443427" y="50081"/>
                  </a:lnTo>
                  <a:lnTo>
                    <a:pt x="1401514" y="33183"/>
                  </a:lnTo>
                  <a:lnTo>
                    <a:pt x="1358278" y="19612"/>
                  </a:lnTo>
                  <a:lnTo>
                    <a:pt x="1313914" y="9483"/>
                  </a:lnTo>
                  <a:lnTo>
                    <a:pt x="1268619" y="2907"/>
                  </a:lnTo>
                  <a:lnTo>
                    <a:pt x="1222589" y="0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0904" y="2583180"/>
              <a:ext cx="1688592" cy="26090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8910" y="2611120"/>
              <a:ext cx="1593550" cy="251396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4147" y="2360676"/>
              <a:ext cx="4047172" cy="40667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53771" y="3314699"/>
              <a:ext cx="422275" cy="835660"/>
            </a:xfrm>
            <a:custGeom>
              <a:avLst/>
              <a:gdLst/>
              <a:ahLst/>
              <a:cxnLst/>
              <a:rect l="l" t="t" r="r" b="b"/>
              <a:pathLst>
                <a:path w="422275" h="835660">
                  <a:moveTo>
                    <a:pt x="246786" y="113893"/>
                  </a:moveTo>
                  <a:lnTo>
                    <a:pt x="237426" y="67373"/>
                  </a:lnTo>
                  <a:lnTo>
                    <a:pt x="222732" y="35433"/>
                  </a:lnTo>
                  <a:lnTo>
                    <a:pt x="218770" y="27076"/>
                  </a:lnTo>
                  <a:lnTo>
                    <a:pt x="218770" y="100965"/>
                  </a:lnTo>
                  <a:lnTo>
                    <a:pt x="218706" y="106172"/>
                  </a:lnTo>
                  <a:lnTo>
                    <a:pt x="205092" y="145199"/>
                  </a:lnTo>
                  <a:lnTo>
                    <a:pt x="172847" y="171958"/>
                  </a:lnTo>
                  <a:lnTo>
                    <a:pt x="134861" y="187223"/>
                  </a:lnTo>
                  <a:lnTo>
                    <a:pt x="108915" y="190169"/>
                  </a:lnTo>
                  <a:lnTo>
                    <a:pt x="101003" y="189382"/>
                  </a:lnTo>
                  <a:lnTo>
                    <a:pt x="61772" y="165925"/>
                  </a:lnTo>
                  <a:lnTo>
                    <a:pt x="32905" y="112522"/>
                  </a:lnTo>
                  <a:lnTo>
                    <a:pt x="194576" y="35433"/>
                  </a:lnTo>
                  <a:lnTo>
                    <a:pt x="212445" y="73952"/>
                  </a:lnTo>
                  <a:lnTo>
                    <a:pt x="218770" y="100965"/>
                  </a:lnTo>
                  <a:lnTo>
                    <a:pt x="218770" y="27076"/>
                  </a:lnTo>
                  <a:lnTo>
                    <a:pt x="200672" y="0"/>
                  </a:lnTo>
                  <a:lnTo>
                    <a:pt x="197243" y="254"/>
                  </a:lnTo>
                  <a:lnTo>
                    <a:pt x="3695" y="92583"/>
                  </a:lnTo>
                  <a:lnTo>
                    <a:pt x="1282" y="94996"/>
                  </a:lnTo>
                  <a:lnTo>
                    <a:pt x="647" y="98044"/>
                  </a:lnTo>
                  <a:lnTo>
                    <a:pt x="0" y="100965"/>
                  </a:lnTo>
                  <a:lnTo>
                    <a:pt x="266" y="103759"/>
                  </a:lnTo>
                  <a:lnTo>
                    <a:pt x="1524" y="106172"/>
                  </a:lnTo>
                  <a:lnTo>
                    <a:pt x="22542" y="150355"/>
                  </a:lnTo>
                  <a:lnTo>
                    <a:pt x="43218" y="184251"/>
                  </a:lnTo>
                  <a:lnTo>
                    <a:pt x="76682" y="212013"/>
                  </a:lnTo>
                  <a:lnTo>
                    <a:pt x="117817" y="221018"/>
                  </a:lnTo>
                  <a:lnTo>
                    <a:pt x="129298" y="220218"/>
                  </a:lnTo>
                  <a:lnTo>
                    <a:pt x="166420" y="210489"/>
                  </a:lnTo>
                  <a:lnTo>
                    <a:pt x="201155" y="192455"/>
                  </a:lnTo>
                  <a:lnTo>
                    <a:pt x="204228" y="190169"/>
                  </a:lnTo>
                  <a:lnTo>
                    <a:pt x="210413" y="185572"/>
                  </a:lnTo>
                  <a:lnTo>
                    <a:pt x="237134" y="153111"/>
                  </a:lnTo>
                  <a:lnTo>
                    <a:pt x="246075" y="124269"/>
                  </a:lnTo>
                  <a:lnTo>
                    <a:pt x="246786" y="113893"/>
                  </a:lnTo>
                  <a:close/>
                </a:path>
                <a:path w="422275" h="835660">
                  <a:moveTo>
                    <a:pt x="279793" y="324739"/>
                  </a:moveTo>
                  <a:lnTo>
                    <a:pt x="268427" y="281533"/>
                  </a:lnTo>
                  <a:lnTo>
                    <a:pt x="259930" y="267843"/>
                  </a:lnTo>
                  <a:lnTo>
                    <a:pt x="258762" y="266192"/>
                  </a:lnTo>
                  <a:lnTo>
                    <a:pt x="254139" y="260997"/>
                  </a:lnTo>
                  <a:lnTo>
                    <a:pt x="254139" y="315341"/>
                  </a:lnTo>
                  <a:lnTo>
                    <a:pt x="253377" y="322453"/>
                  </a:lnTo>
                  <a:lnTo>
                    <a:pt x="223659" y="360934"/>
                  </a:lnTo>
                  <a:lnTo>
                    <a:pt x="183654" y="374650"/>
                  </a:lnTo>
                  <a:lnTo>
                    <a:pt x="175780" y="375666"/>
                  </a:lnTo>
                  <a:lnTo>
                    <a:pt x="168541" y="375412"/>
                  </a:lnTo>
                  <a:lnTo>
                    <a:pt x="161810" y="373634"/>
                  </a:lnTo>
                  <a:lnTo>
                    <a:pt x="155079" y="371983"/>
                  </a:lnTo>
                  <a:lnTo>
                    <a:pt x="149237" y="368681"/>
                  </a:lnTo>
                  <a:lnTo>
                    <a:pt x="144030" y="363982"/>
                  </a:lnTo>
                  <a:lnTo>
                    <a:pt x="138696" y="359283"/>
                  </a:lnTo>
                  <a:lnTo>
                    <a:pt x="134505" y="352933"/>
                  </a:lnTo>
                  <a:lnTo>
                    <a:pt x="131330" y="344932"/>
                  </a:lnTo>
                  <a:lnTo>
                    <a:pt x="127901" y="336042"/>
                  </a:lnTo>
                  <a:lnTo>
                    <a:pt x="126504" y="328168"/>
                  </a:lnTo>
                  <a:lnTo>
                    <a:pt x="128028" y="313817"/>
                  </a:lnTo>
                  <a:lnTo>
                    <a:pt x="130441" y="307467"/>
                  </a:lnTo>
                  <a:lnTo>
                    <a:pt x="134378" y="301879"/>
                  </a:lnTo>
                  <a:lnTo>
                    <a:pt x="138315" y="296164"/>
                  </a:lnTo>
                  <a:lnTo>
                    <a:pt x="143649" y="291211"/>
                  </a:lnTo>
                  <a:lnTo>
                    <a:pt x="156730" y="282448"/>
                  </a:lnTo>
                  <a:lnTo>
                    <a:pt x="164096" y="278638"/>
                  </a:lnTo>
                  <a:lnTo>
                    <a:pt x="172224" y="275463"/>
                  </a:lnTo>
                  <a:lnTo>
                    <a:pt x="180733" y="272034"/>
                  </a:lnTo>
                  <a:lnTo>
                    <a:pt x="188861" y="269875"/>
                  </a:lnTo>
                  <a:lnTo>
                    <a:pt x="204609" y="267843"/>
                  </a:lnTo>
                  <a:lnTo>
                    <a:pt x="211975" y="268097"/>
                  </a:lnTo>
                  <a:lnTo>
                    <a:pt x="218706" y="269875"/>
                  </a:lnTo>
                  <a:lnTo>
                    <a:pt x="225437" y="271526"/>
                  </a:lnTo>
                  <a:lnTo>
                    <a:pt x="252742" y="307340"/>
                  </a:lnTo>
                  <a:lnTo>
                    <a:pt x="254139" y="315341"/>
                  </a:lnTo>
                  <a:lnTo>
                    <a:pt x="254139" y="260997"/>
                  </a:lnTo>
                  <a:lnTo>
                    <a:pt x="218871" y="240804"/>
                  </a:lnTo>
                  <a:lnTo>
                    <a:pt x="202869" y="238988"/>
                  </a:lnTo>
                  <a:lnTo>
                    <a:pt x="194449" y="239268"/>
                  </a:lnTo>
                  <a:lnTo>
                    <a:pt x="150063" y="251815"/>
                  </a:lnTo>
                  <a:lnTo>
                    <a:pt x="115722" y="276961"/>
                  </a:lnTo>
                  <a:lnTo>
                    <a:pt x="100596" y="318516"/>
                  </a:lnTo>
                  <a:lnTo>
                    <a:pt x="100990" y="326580"/>
                  </a:lnTo>
                  <a:lnTo>
                    <a:pt x="116408" y="369697"/>
                  </a:lnTo>
                  <a:lnTo>
                    <a:pt x="146799" y="397205"/>
                  </a:lnTo>
                  <a:lnTo>
                    <a:pt x="177634" y="404253"/>
                  </a:lnTo>
                  <a:lnTo>
                    <a:pt x="186067" y="403987"/>
                  </a:lnTo>
                  <a:lnTo>
                    <a:pt x="230365" y="391452"/>
                  </a:lnTo>
                  <a:lnTo>
                    <a:pt x="255143" y="375666"/>
                  </a:lnTo>
                  <a:lnTo>
                    <a:pt x="259334" y="371983"/>
                  </a:lnTo>
                  <a:lnTo>
                    <a:pt x="279361" y="332486"/>
                  </a:lnTo>
                  <a:lnTo>
                    <a:pt x="279793" y="324739"/>
                  </a:lnTo>
                  <a:close/>
                </a:path>
                <a:path w="422275" h="835660">
                  <a:moveTo>
                    <a:pt x="341515" y="489458"/>
                  </a:moveTo>
                  <a:lnTo>
                    <a:pt x="330746" y="451485"/>
                  </a:lnTo>
                  <a:lnTo>
                    <a:pt x="299478" y="422275"/>
                  </a:lnTo>
                  <a:lnTo>
                    <a:pt x="267982" y="416433"/>
                  </a:lnTo>
                  <a:lnTo>
                    <a:pt x="258737" y="416991"/>
                  </a:lnTo>
                  <a:lnTo>
                    <a:pt x="218211" y="427913"/>
                  </a:lnTo>
                  <a:lnTo>
                    <a:pt x="182549" y="451065"/>
                  </a:lnTo>
                  <a:lnTo>
                    <a:pt x="165239" y="489077"/>
                  </a:lnTo>
                  <a:lnTo>
                    <a:pt x="165112" y="496443"/>
                  </a:lnTo>
                  <a:lnTo>
                    <a:pt x="165849" y="504024"/>
                  </a:lnTo>
                  <a:lnTo>
                    <a:pt x="182257" y="543306"/>
                  </a:lnTo>
                  <a:lnTo>
                    <a:pt x="210578" y="563372"/>
                  </a:lnTo>
                  <a:lnTo>
                    <a:pt x="220484" y="560451"/>
                  </a:lnTo>
                  <a:lnTo>
                    <a:pt x="221754" y="545973"/>
                  </a:lnTo>
                  <a:lnTo>
                    <a:pt x="211340" y="538353"/>
                  </a:lnTo>
                  <a:lnTo>
                    <a:pt x="191909" y="501904"/>
                  </a:lnTo>
                  <a:lnTo>
                    <a:pt x="193179" y="489839"/>
                  </a:lnTo>
                  <a:lnTo>
                    <a:pt x="219837" y="461149"/>
                  </a:lnTo>
                  <a:lnTo>
                    <a:pt x="265912" y="446443"/>
                  </a:lnTo>
                  <a:lnTo>
                    <a:pt x="277368" y="446227"/>
                  </a:lnTo>
                  <a:lnTo>
                    <a:pt x="287540" y="447929"/>
                  </a:lnTo>
                  <a:lnTo>
                    <a:pt x="315734" y="479806"/>
                  </a:lnTo>
                  <a:lnTo>
                    <a:pt x="316750" y="485648"/>
                  </a:lnTo>
                  <a:lnTo>
                    <a:pt x="316369" y="496570"/>
                  </a:lnTo>
                  <a:lnTo>
                    <a:pt x="315734" y="501269"/>
                  </a:lnTo>
                  <a:lnTo>
                    <a:pt x="312559" y="513080"/>
                  </a:lnTo>
                  <a:lnTo>
                    <a:pt x="310400" y="518668"/>
                  </a:lnTo>
                  <a:lnTo>
                    <a:pt x="310146" y="520954"/>
                  </a:lnTo>
                  <a:lnTo>
                    <a:pt x="311162" y="524129"/>
                  </a:lnTo>
                  <a:lnTo>
                    <a:pt x="312432" y="525018"/>
                  </a:lnTo>
                  <a:lnTo>
                    <a:pt x="316623" y="525780"/>
                  </a:lnTo>
                  <a:lnTo>
                    <a:pt x="319925" y="525272"/>
                  </a:lnTo>
                  <a:lnTo>
                    <a:pt x="341134" y="498094"/>
                  </a:lnTo>
                  <a:lnTo>
                    <a:pt x="341515" y="489458"/>
                  </a:lnTo>
                  <a:close/>
                </a:path>
                <a:path w="422275" h="835660">
                  <a:moveTo>
                    <a:pt x="412508" y="569722"/>
                  </a:moveTo>
                  <a:lnTo>
                    <a:pt x="401332" y="546735"/>
                  </a:lnTo>
                  <a:lnTo>
                    <a:pt x="364248" y="558165"/>
                  </a:lnTo>
                  <a:lnTo>
                    <a:pt x="357390" y="536067"/>
                  </a:lnTo>
                  <a:lnTo>
                    <a:pt x="355612" y="534035"/>
                  </a:lnTo>
                  <a:lnTo>
                    <a:pt x="354850" y="533654"/>
                  </a:lnTo>
                  <a:lnTo>
                    <a:pt x="352564" y="533400"/>
                  </a:lnTo>
                  <a:lnTo>
                    <a:pt x="348119" y="533781"/>
                  </a:lnTo>
                  <a:lnTo>
                    <a:pt x="339991" y="536067"/>
                  </a:lnTo>
                  <a:lnTo>
                    <a:pt x="337197" y="537464"/>
                  </a:lnTo>
                  <a:lnTo>
                    <a:pt x="334276" y="540639"/>
                  </a:lnTo>
                  <a:lnTo>
                    <a:pt x="333768" y="542290"/>
                  </a:lnTo>
                  <a:lnTo>
                    <a:pt x="340880" y="565404"/>
                  </a:lnTo>
                  <a:lnTo>
                    <a:pt x="242709" y="595630"/>
                  </a:lnTo>
                  <a:lnTo>
                    <a:pt x="212356" y="620395"/>
                  </a:lnTo>
                  <a:lnTo>
                    <a:pt x="209943" y="638556"/>
                  </a:lnTo>
                  <a:lnTo>
                    <a:pt x="210959" y="645668"/>
                  </a:lnTo>
                  <a:lnTo>
                    <a:pt x="230390" y="678053"/>
                  </a:lnTo>
                  <a:lnTo>
                    <a:pt x="234581" y="677799"/>
                  </a:lnTo>
                  <a:lnTo>
                    <a:pt x="242582" y="675513"/>
                  </a:lnTo>
                  <a:lnTo>
                    <a:pt x="247789" y="673100"/>
                  </a:lnTo>
                  <a:lnTo>
                    <a:pt x="249567" y="671449"/>
                  </a:lnTo>
                  <a:lnTo>
                    <a:pt x="249694" y="669036"/>
                  </a:lnTo>
                  <a:lnTo>
                    <a:pt x="248805" y="667258"/>
                  </a:lnTo>
                  <a:lnTo>
                    <a:pt x="247027" y="665353"/>
                  </a:lnTo>
                  <a:lnTo>
                    <a:pt x="243979" y="661289"/>
                  </a:lnTo>
                  <a:lnTo>
                    <a:pt x="239661" y="653669"/>
                  </a:lnTo>
                  <a:lnTo>
                    <a:pt x="236359" y="643001"/>
                  </a:lnTo>
                  <a:lnTo>
                    <a:pt x="237375" y="636524"/>
                  </a:lnTo>
                  <a:lnTo>
                    <a:pt x="349516" y="593471"/>
                  </a:lnTo>
                  <a:lnTo>
                    <a:pt x="362216" y="634365"/>
                  </a:lnTo>
                  <a:lnTo>
                    <a:pt x="363486" y="635508"/>
                  </a:lnTo>
                  <a:lnTo>
                    <a:pt x="367804" y="636397"/>
                  </a:lnTo>
                  <a:lnTo>
                    <a:pt x="370852" y="636016"/>
                  </a:lnTo>
                  <a:lnTo>
                    <a:pt x="377075" y="634111"/>
                  </a:lnTo>
                  <a:lnTo>
                    <a:pt x="382790" y="631317"/>
                  </a:lnTo>
                  <a:lnTo>
                    <a:pt x="384949" y="628904"/>
                  </a:lnTo>
                  <a:lnTo>
                    <a:pt x="385203" y="626364"/>
                  </a:lnTo>
                  <a:lnTo>
                    <a:pt x="372884" y="586232"/>
                  </a:lnTo>
                  <a:lnTo>
                    <a:pt x="409206" y="575056"/>
                  </a:lnTo>
                  <a:lnTo>
                    <a:pt x="410730" y="574294"/>
                  </a:lnTo>
                  <a:lnTo>
                    <a:pt x="412127" y="572135"/>
                  </a:lnTo>
                  <a:lnTo>
                    <a:pt x="412508" y="569722"/>
                  </a:lnTo>
                  <a:close/>
                </a:path>
                <a:path w="422275" h="835660">
                  <a:moveTo>
                    <a:pt x="421792" y="760006"/>
                  </a:moveTo>
                  <a:lnTo>
                    <a:pt x="411759" y="715187"/>
                  </a:lnTo>
                  <a:lnTo>
                    <a:pt x="404037" y="702310"/>
                  </a:lnTo>
                  <a:lnTo>
                    <a:pt x="402729" y="700405"/>
                  </a:lnTo>
                  <a:lnTo>
                    <a:pt x="397344" y="694220"/>
                  </a:lnTo>
                  <a:lnTo>
                    <a:pt x="396887" y="693801"/>
                  </a:lnTo>
                  <a:lnTo>
                    <a:pt x="396887" y="755650"/>
                  </a:lnTo>
                  <a:lnTo>
                    <a:pt x="393585" y="769620"/>
                  </a:lnTo>
                  <a:lnTo>
                    <a:pt x="361073" y="797052"/>
                  </a:lnTo>
                  <a:lnTo>
                    <a:pt x="319671" y="805815"/>
                  </a:lnTo>
                  <a:lnTo>
                    <a:pt x="311797" y="805942"/>
                  </a:lnTo>
                  <a:lnTo>
                    <a:pt x="304558" y="804672"/>
                  </a:lnTo>
                  <a:lnTo>
                    <a:pt x="291731" y="799592"/>
                  </a:lnTo>
                  <a:lnTo>
                    <a:pt x="286270" y="795655"/>
                  </a:lnTo>
                  <a:lnTo>
                    <a:pt x="281698" y="790321"/>
                  </a:lnTo>
                  <a:lnTo>
                    <a:pt x="276999" y="784987"/>
                  </a:lnTo>
                  <a:lnTo>
                    <a:pt x="273697" y="778129"/>
                  </a:lnTo>
                  <a:lnTo>
                    <a:pt x="271348" y="769620"/>
                  </a:lnTo>
                  <a:lnTo>
                    <a:pt x="269125" y="760730"/>
                  </a:lnTo>
                  <a:lnTo>
                    <a:pt x="268744" y="752602"/>
                  </a:lnTo>
                  <a:lnTo>
                    <a:pt x="272046" y="738632"/>
                  </a:lnTo>
                  <a:lnTo>
                    <a:pt x="304304" y="711073"/>
                  </a:lnTo>
                  <a:lnTo>
                    <a:pt x="320560" y="705993"/>
                  </a:lnTo>
                  <a:lnTo>
                    <a:pt x="329323" y="703580"/>
                  </a:lnTo>
                  <a:lnTo>
                    <a:pt x="337832" y="702437"/>
                  </a:lnTo>
                  <a:lnTo>
                    <a:pt x="345706" y="702437"/>
                  </a:lnTo>
                  <a:lnTo>
                    <a:pt x="353707" y="702310"/>
                  </a:lnTo>
                  <a:lnTo>
                    <a:pt x="360946" y="703580"/>
                  </a:lnTo>
                  <a:lnTo>
                    <a:pt x="367423" y="706120"/>
                  </a:lnTo>
                  <a:lnTo>
                    <a:pt x="373900" y="708533"/>
                  </a:lnTo>
                  <a:lnTo>
                    <a:pt x="379361" y="712470"/>
                  </a:lnTo>
                  <a:lnTo>
                    <a:pt x="388505" y="723138"/>
                  </a:lnTo>
                  <a:lnTo>
                    <a:pt x="391934" y="729996"/>
                  </a:lnTo>
                  <a:lnTo>
                    <a:pt x="394157" y="738632"/>
                  </a:lnTo>
                  <a:lnTo>
                    <a:pt x="396506" y="747522"/>
                  </a:lnTo>
                  <a:lnTo>
                    <a:pt x="396887" y="693801"/>
                  </a:lnTo>
                  <a:lnTo>
                    <a:pt x="363486" y="675017"/>
                  </a:lnTo>
                  <a:lnTo>
                    <a:pt x="347103" y="672719"/>
                  </a:lnTo>
                  <a:lnTo>
                    <a:pt x="338353" y="672769"/>
                  </a:lnTo>
                  <a:lnTo>
                    <a:pt x="292620" y="683056"/>
                  </a:lnTo>
                  <a:lnTo>
                    <a:pt x="258927" y="705993"/>
                  </a:lnTo>
                  <a:lnTo>
                    <a:pt x="243573" y="747941"/>
                  </a:lnTo>
                  <a:lnTo>
                    <a:pt x="243916" y="756399"/>
                  </a:lnTo>
                  <a:lnTo>
                    <a:pt x="257810" y="800493"/>
                  </a:lnTo>
                  <a:lnTo>
                    <a:pt x="287159" y="827532"/>
                  </a:lnTo>
                  <a:lnTo>
                    <a:pt x="327215" y="835253"/>
                  </a:lnTo>
                  <a:lnTo>
                    <a:pt x="336130" y="834605"/>
                  </a:lnTo>
                  <a:lnTo>
                    <a:pt x="380898" y="821283"/>
                  </a:lnTo>
                  <a:lnTo>
                    <a:pt x="402590" y="805942"/>
                  </a:lnTo>
                  <a:lnTo>
                    <a:pt x="406412" y="801992"/>
                  </a:lnTo>
                  <a:lnTo>
                    <a:pt x="421271" y="768096"/>
                  </a:lnTo>
                  <a:lnTo>
                    <a:pt x="421792" y="760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3183" y="4170172"/>
              <a:ext cx="183642" cy="9537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300854" y="4185284"/>
            <a:ext cx="1344295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25" dirty="0">
                <a:solidFill>
                  <a:srgbClr val="1F497D"/>
                </a:solidFill>
                <a:latin typeface="Calibri"/>
                <a:cs typeface="Calibri"/>
              </a:rPr>
              <a:t>Patient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103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9094"/>
            <a:ext cx="8283828" cy="1722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ts val="4510"/>
              </a:lnSpc>
              <a:spcBef>
                <a:spcPts val="90"/>
              </a:spcBef>
            </a:pPr>
            <a:r>
              <a:rPr spc="-5" dirty="0"/>
              <a:t>So </a:t>
            </a:r>
            <a:r>
              <a:rPr dirty="0"/>
              <a:t>you are </a:t>
            </a:r>
            <a:r>
              <a:rPr spc="-5" dirty="0"/>
              <a:t>thinking </a:t>
            </a:r>
            <a:r>
              <a:rPr dirty="0"/>
              <a:t>about </a:t>
            </a:r>
            <a:r>
              <a:rPr spc="-5" dirty="0"/>
              <a:t>having </a:t>
            </a:r>
            <a:r>
              <a:rPr dirty="0"/>
              <a:t>a </a:t>
            </a:r>
            <a:r>
              <a:rPr spc="5" dirty="0"/>
              <a:t> </a:t>
            </a:r>
            <a:r>
              <a:rPr spc="-5" dirty="0"/>
              <a:t>discussion</a:t>
            </a:r>
            <a:r>
              <a:rPr spc="-15" dirty="0"/>
              <a:t> </a:t>
            </a:r>
            <a:r>
              <a:rPr dirty="0"/>
              <a:t>with</a:t>
            </a:r>
            <a:r>
              <a:rPr spc="-5" dirty="0"/>
              <a:t> </a:t>
            </a:r>
            <a:r>
              <a:rPr dirty="0"/>
              <a:t>a </a:t>
            </a:r>
            <a:r>
              <a:rPr spc="-5" dirty="0"/>
              <a:t>health</a:t>
            </a:r>
            <a:r>
              <a:rPr spc="-10" dirty="0"/>
              <a:t> </a:t>
            </a:r>
            <a:r>
              <a:rPr dirty="0"/>
              <a:t>care</a:t>
            </a:r>
            <a:r>
              <a:rPr spc="-5" dirty="0"/>
              <a:t> </a:t>
            </a:r>
            <a:r>
              <a:rPr spc="-10" dirty="0"/>
              <a:t>provider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about</a:t>
            </a:r>
            <a:r>
              <a:rPr spc="-25" dirty="0"/>
              <a:t> </a:t>
            </a:r>
            <a:r>
              <a:rPr spc="-5" dirty="0"/>
              <a:t>medications…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2895600"/>
            <a:ext cx="7992745" cy="26244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might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get</a:t>
            </a:r>
            <a:r>
              <a:rPr sz="3200" spc="-5" dirty="0">
                <a:latin typeface="Calibri"/>
                <a:cs typeface="Calibri"/>
              </a:rPr>
              <a:t> in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your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way?</a:t>
            </a:r>
          </a:p>
          <a:p>
            <a:pPr marL="469265" indent="-457200">
              <a:lnSpc>
                <a:spcPct val="100000"/>
              </a:lnSpc>
              <a:spcBef>
                <a:spcPts val="2460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sz="3200" spc="-5" dirty="0">
                <a:latin typeface="Calibri"/>
                <a:cs typeface="Calibri"/>
              </a:rPr>
              <a:t>Does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anyone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have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ideas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possible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solutions?</a:t>
            </a:r>
            <a:endParaRPr sz="3200" dirty="0">
              <a:latin typeface="Calibri"/>
              <a:cs typeface="Calibri"/>
            </a:endParaRPr>
          </a:p>
          <a:p>
            <a:pPr marL="469265" indent="-457200">
              <a:lnSpc>
                <a:spcPct val="100000"/>
              </a:lnSpc>
              <a:spcBef>
                <a:spcPts val="2475"/>
              </a:spcBef>
              <a:buClr>
                <a:srgbClr val="0070C0"/>
              </a:buClr>
              <a:buFont typeface="Arial" panose="020B0604020202020204" pitchFamily="34" charset="0"/>
              <a:buChar char="•"/>
              <a:tabLst>
                <a:tab pos="354330" algn="l"/>
              </a:tabLst>
            </a:pPr>
            <a:r>
              <a:rPr sz="3200" dirty="0">
                <a:latin typeface="Calibri"/>
                <a:cs typeface="Calibri"/>
              </a:rPr>
              <a:t>What</a:t>
            </a:r>
            <a:r>
              <a:rPr sz="3200" spc="-5" dirty="0">
                <a:latin typeface="Calibri"/>
                <a:cs typeface="Calibri"/>
              </a:rPr>
              <a:t> things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should </a:t>
            </a:r>
            <a:r>
              <a:rPr sz="3200" dirty="0">
                <a:latin typeface="Calibri"/>
                <a:cs typeface="Calibri"/>
              </a:rPr>
              <a:t>you </a:t>
            </a:r>
            <a:r>
              <a:rPr sz="3200" spc="-5" dirty="0">
                <a:latin typeface="Calibri"/>
                <a:cs typeface="Calibri"/>
              </a:rPr>
              <a:t>do </a:t>
            </a:r>
            <a:r>
              <a:rPr sz="3200" dirty="0">
                <a:latin typeface="Calibri"/>
                <a:cs typeface="Calibri"/>
              </a:rPr>
              <a:t>to </a:t>
            </a:r>
            <a:r>
              <a:rPr sz="3200" spc="-10" dirty="0">
                <a:latin typeface="Calibri"/>
                <a:cs typeface="Calibri"/>
              </a:rPr>
              <a:t>be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prepared?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9094"/>
            <a:ext cx="8283828" cy="114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dirty="0"/>
              <a:t>What could a </a:t>
            </a:r>
            <a:r>
              <a:rPr spc="-5" dirty="0"/>
              <a:t>medication conversation </a:t>
            </a:r>
            <a:r>
              <a:rPr spc="-800" dirty="0"/>
              <a:t> </a:t>
            </a:r>
            <a:r>
              <a:rPr spc="-5" dirty="0"/>
              <a:t>look</a:t>
            </a:r>
            <a:r>
              <a:rPr spc="-10" dirty="0"/>
              <a:t> </a:t>
            </a:r>
            <a:r>
              <a:rPr spc="-5" dirty="0"/>
              <a:t>like?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56258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LET’S</a:t>
            </a:r>
            <a:r>
              <a:rPr spc="-15" dirty="0"/>
              <a:t> </a:t>
            </a:r>
            <a:r>
              <a:rPr spc="-5" dirty="0"/>
              <a:t>SEE</a:t>
            </a:r>
            <a:r>
              <a:rPr spc="-15" dirty="0"/>
              <a:t> </a:t>
            </a:r>
            <a:r>
              <a:rPr spc="-10" dirty="0"/>
              <a:t>ONE</a:t>
            </a:r>
            <a:r>
              <a:rPr spc="-15" dirty="0"/>
              <a:t> </a:t>
            </a:r>
            <a:r>
              <a:rPr dirty="0"/>
              <a:t>IN</a:t>
            </a:r>
            <a:r>
              <a:rPr spc="-10" dirty="0"/>
              <a:t> </a:t>
            </a:r>
            <a:r>
              <a:rPr dirty="0"/>
              <a:t>ACTION</a:t>
            </a:r>
          </a:p>
          <a:p>
            <a:pPr marL="11430" marR="5080" algn="ctr">
              <a:lnSpc>
                <a:spcPct val="117600"/>
              </a:lnSpc>
              <a:spcBef>
                <a:spcPts val="1465"/>
              </a:spcBef>
            </a:pPr>
            <a:r>
              <a:rPr sz="2400" spc="-5" dirty="0"/>
              <a:t>YouTube:</a:t>
            </a:r>
            <a:r>
              <a:rPr sz="2400" spc="5" dirty="0"/>
              <a:t> </a:t>
            </a:r>
            <a:r>
              <a:rPr sz="2400" spc="-5" dirty="0"/>
              <a:t>"Talking </a:t>
            </a:r>
            <a:r>
              <a:rPr sz="2400" dirty="0"/>
              <a:t>About</a:t>
            </a:r>
            <a:r>
              <a:rPr sz="2400" spc="5" dirty="0"/>
              <a:t> </a:t>
            </a:r>
            <a:r>
              <a:rPr sz="2400" spc="-10" dirty="0"/>
              <a:t>Your</a:t>
            </a:r>
            <a:r>
              <a:rPr sz="2400" spc="-5" dirty="0"/>
              <a:t> Medications"</a:t>
            </a:r>
            <a:r>
              <a:rPr sz="2400" dirty="0"/>
              <a:t> -</a:t>
            </a:r>
            <a:r>
              <a:rPr sz="2400" spc="-10" dirty="0"/>
              <a:t> </a:t>
            </a:r>
            <a:r>
              <a:rPr sz="2400" dirty="0"/>
              <a:t>Example</a:t>
            </a:r>
            <a:r>
              <a:rPr sz="2400" spc="5" dirty="0"/>
              <a:t> </a:t>
            </a:r>
            <a:r>
              <a:rPr sz="2400" spc="-5" dirty="0"/>
              <a:t>Shared </a:t>
            </a:r>
            <a:r>
              <a:rPr sz="2400" spc="-525" dirty="0"/>
              <a:t> </a:t>
            </a:r>
            <a:r>
              <a:rPr sz="2400" spc="-5" dirty="0"/>
              <a:t>Decision Making Conversation</a:t>
            </a:r>
            <a:endParaRPr sz="2400"/>
          </a:p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2400" spc="-5" dirty="0"/>
              <a:t>https://youtu.be/X8HUxu3ASX0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463" y="851662"/>
            <a:ext cx="31330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LET’S</a:t>
            </a:r>
            <a:r>
              <a:rPr sz="4400" spc="-75" dirty="0"/>
              <a:t> </a:t>
            </a:r>
            <a:r>
              <a:rPr sz="4400" dirty="0"/>
              <a:t>REVIEW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130604" y="1827403"/>
            <a:ext cx="8054924" cy="2821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5"/>
              </a:spcBef>
              <a:buClr>
                <a:srgbClr val="0070C0"/>
              </a:buClr>
              <a:buAutoNum type="arabicPeriod"/>
              <a:tabLst>
                <a:tab pos="354330" algn="l"/>
              </a:tabLst>
            </a:pPr>
            <a:r>
              <a:rPr lang="en-US" sz="2400" dirty="0">
                <a:cs typeface="Calibri"/>
              </a:rPr>
              <a:t>What were your general impressions?</a:t>
            </a:r>
          </a:p>
          <a:p>
            <a:pPr marL="353695" indent="-341630">
              <a:lnSpc>
                <a:spcPct val="100000"/>
              </a:lnSpc>
              <a:spcBef>
                <a:spcPts val="2460"/>
              </a:spcBef>
              <a:buClr>
                <a:srgbClr val="0070C0"/>
              </a:buClr>
              <a:buAutoNum type="arabicPeriod"/>
              <a:tabLst>
                <a:tab pos="354330" algn="l"/>
              </a:tabLst>
            </a:pPr>
            <a:r>
              <a:rPr lang="en-US" sz="2400" spc="-5" dirty="0">
                <a:cs typeface="Calibri"/>
              </a:rPr>
              <a:t>Have you ever had a conversation like this? </a:t>
            </a:r>
            <a:endParaRPr lang="en-US" sz="2400" dirty="0"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2475"/>
              </a:spcBef>
              <a:buClr>
                <a:srgbClr val="0070C0"/>
              </a:buClr>
              <a:buAutoNum type="arabicPeriod"/>
              <a:tabLst>
                <a:tab pos="354330" algn="l"/>
              </a:tabLst>
            </a:pPr>
            <a:r>
              <a:rPr lang="en-US" sz="2400" dirty="0">
                <a:cs typeface="Calibri"/>
              </a:rPr>
              <a:t>What did you learn from this example?</a:t>
            </a:r>
          </a:p>
          <a:p>
            <a:pPr marL="353695" indent="-341630">
              <a:lnSpc>
                <a:spcPct val="100000"/>
              </a:lnSpc>
              <a:spcBef>
                <a:spcPts val="2475"/>
              </a:spcBef>
              <a:buClr>
                <a:srgbClr val="0070C0"/>
              </a:buClr>
              <a:buAutoNum type="arabicPeriod"/>
              <a:tabLst>
                <a:tab pos="354330" algn="l"/>
              </a:tabLst>
            </a:pPr>
            <a:r>
              <a:rPr lang="en-US" sz="2400" dirty="0">
                <a:cs typeface="Calibri"/>
              </a:rPr>
              <a:t>Do you think you could participate in a shared decision making conversation?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50990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Overview</a:t>
            </a:r>
            <a:r>
              <a:rPr sz="4400" spc="-25" dirty="0"/>
              <a:t> </a:t>
            </a:r>
            <a:r>
              <a:rPr sz="4400" spc="-5" dirty="0"/>
              <a:t>of</a:t>
            </a:r>
            <a:r>
              <a:rPr sz="4400" spc="-25" dirty="0"/>
              <a:t> </a:t>
            </a:r>
            <a:r>
              <a:rPr sz="4400" dirty="0"/>
              <a:t>the</a:t>
            </a:r>
            <a:r>
              <a:rPr sz="4400" spc="-20" dirty="0"/>
              <a:t> </a:t>
            </a:r>
            <a:r>
              <a:rPr sz="4400" spc="-5" dirty="0"/>
              <a:t>series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20093" y="1600200"/>
            <a:ext cx="7233307" cy="4101507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115"/>
              </a:spcBef>
              <a:buClr>
                <a:srgbClr val="0070C0"/>
              </a:buClr>
              <a:buChar char="•"/>
              <a:tabLst>
                <a:tab pos="332740" algn="l"/>
              </a:tabLst>
            </a:pPr>
            <a:r>
              <a:rPr sz="3200" spc="-5" dirty="0">
                <a:latin typeface="Calibri"/>
                <a:cs typeface="Calibri"/>
              </a:rPr>
              <a:t>Overall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goals:</a:t>
            </a:r>
            <a:endParaRPr sz="3200" dirty="0">
              <a:latin typeface="Calibri"/>
              <a:cs typeface="Calibri"/>
            </a:endParaRPr>
          </a:p>
          <a:p>
            <a:pPr marL="731520" lvl="1" indent="-285115">
              <a:lnSpc>
                <a:spcPct val="100000"/>
              </a:lnSpc>
              <a:spcBef>
                <a:spcPts val="880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-5" dirty="0">
                <a:latin typeface="Calibri"/>
                <a:cs typeface="Calibri"/>
              </a:rPr>
              <a:t> information and experiences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endParaRPr sz="2800" dirty="0">
              <a:latin typeface="Calibri"/>
              <a:cs typeface="Calibri"/>
            </a:endParaRPr>
          </a:p>
          <a:p>
            <a:pPr marL="731520" marR="179070">
              <a:lnSpc>
                <a:spcPct val="104700"/>
              </a:lnSpc>
              <a:spcBef>
                <a:spcPts val="10"/>
              </a:spcBef>
            </a:pPr>
            <a:r>
              <a:rPr sz="2800" spc="-5" dirty="0">
                <a:latin typeface="Calibri"/>
                <a:cs typeface="Calibri"/>
              </a:rPr>
              <a:t>‘polypharmacy’,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‘medication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management’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‘deprescribing’</a:t>
            </a:r>
            <a:endParaRPr sz="2800" dirty="0">
              <a:latin typeface="Calibri"/>
              <a:cs typeface="Calibri"/>
            </a:endParaRPr>
          </a:p>
          <a:p>
            <a:pPr marL="731520" marR="5080" lvl="1" indent="-285115">
              <a:lnSpc>
                <a:spcPct val="105000"/>
              </a:lnSpc>
              <a:spcBef>
                <a:spcPts val="780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spc="-10" dirty="0">
                <a:latin typeface="Calibri"/>
                <a:cs typeface="Calibri"/>
              </a:rPr>
              <a:t>Share</a:t>
            </a:r>
            <a:r>
              <a:rPr sz="2800" spc="-5" dirty="0">
                <a:latin typeface="Calibri"/>
                <a:cs typeface="Calibri"/>
              </a:rPr>
              <a:t> ideas on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find and </a:t>
            </a:r>
            <a:r>
              <a:rPr sz="2800" spc="-10" dirty="0">
                <a:latin typeface="Calibri"/>
                <a:cs typeface="Calibri"/>
              </a:rPr>
              <a:t>use</a:t>
            </a:r>
            <a:r>
              <a:rPr sz="2800" dirty="0">
                <a:latin typeface="Calibri"/>
                <a:cs typeface="Calibri"/>
              </a:rPr>
              <a:t> the </a:t>
            </a:r>
            <a:r>
              <a:rPr sz="2800" spc="-5" dirty="0">
                <a:latin typeface="Calibri"/>
                <a:cs typeface="Calibri"/>
              </a:rPr>
              <a:t>right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information</a:t>
            </a:r>
            <a:endParaRPr sz="2800" dirty="0">
              <a:latin typeface="Calibri"/>
              <a:cs typeface="Calibri"/>
            </a:endParaRPr>
          </a:p>
          <a:p>
            <a:pPr marL="731520" marR="538480" lvl="1" indent="-285115">
              <a:lnSpc>
                <a:spcPct val="105000"/>
              </a:lnSpc>
              <a:spcBef>
                <a:spcPts val="785"/>
              </a:spcBef>
              <a:buClr>
                <a:srgbClr val="0070C0"/>
              </a:buClr>
              <a:buFont typeface="Arial MT"/>
              <a:buChar char="–"/>
              <a:tabLst>
                <a:tab pos="732155" algn="l"/>
              </a:tabLst>
            </a:pPr>
            <a:r>
              <a:rPr sz="2800" b="1" spc="-5" dirty="0">
                <a:latin typeface="Calibri"/>
                <a:cs typeface="Calibri"/>
              </a:rPr>
              <a:t>Help you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have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useful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conversations </a:t>
            </a:r>
            <a:r>
              <a:rPr sz="2800" b="1" dirty="0">
                <a:latin typeface="Calibri"/>
                <a:cs typeface="Calibri"/>
              </a:rPr>
              <a:t>with </a:t>
            </a:r>
            <a:r>
              <a:rPr sz="2800" b="1" spc="-6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health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care providers about medications</a:t>
            </a:r>
            <a:endParaRPr sz="28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107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520"/>
              </a:lnSpc>
            </a:pPr>
            <a:r>
              <a:rPr spc="-5" dirty="0"/>
              <a:t>How </a:t>
            </a:r>
            <a:r>
              <a:rPr dirty="0"/>
              <a:t>can we </a:t>
            </a:r>
            <a:r>
              <a:rPr spc="-5" dirty="0"/>
              <a:t>help </a:t>
            </a:r>
            <a:r>
              <a:rPr dirty="0"/>
              <a:t>you </a:t>
            </a:r>
            <a:r>
              <a:rPr spc="-5" dirty="0"/>
              <a:t>get </a:t>
            </a:r>
            <a:r>
              <a:rPr dirty="0"/>
              <a:t>ready for your </a:t>
            </a:r>
            <a:r>
              <a:rPr spc="-805" dirty="0"/>
              <a:t> </a:t>
            </a:r>
            <a:r>
              <a:rPr spc="-5" dirty="0"/>
              <a:t>conversation?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189733" y="3770757"/>
            <a:ext cx="565023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-15" dirty="0">
                <a:latin typeface="Calibri"/>
                <a:cs typeface="Calibri"/>
              </a:rPr>
              <a:t>Making</a:t>
            </a:r>
            <a:r>
              <a:rPr sz="3950" spc="-50" dirty="0">
                <a:latin typeface="Calibri"/>
                <a:cs typeface="Calibri"/>
              </a:rPr>
              <a:t> </a:t>
            </a:r>
            <a:r>
              <a:rPr sz="3950" spc="-5" dirty="0">
                <a:latin typeface="Calibri"/>
                <a:cs typeface="Calibri"/>
              </a:rPr>
              <a:t>a</a:t>
            </a:r>
            <a:r>
              <a:rPr sz="3950" spc="-1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commitment</a:t>
            </a:r>
            <a:r>
              <a:rPr sz="3950" spc="355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plan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1230" y="2252344"/>
            <a:ext cx="8107045" cy="5070475"/>
            <a:chOff x="951230" y="2252344"/>
            <a:chExt cx="8107045" cy="507047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1806" y="4660425"/>
              <a:ext cx="3863284" cy="266234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230" y="2252344"/>
              <a:ext cx="2740024" cy="35458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9275" y="2379345"/>
              <a:ext cx="3428746" cy="26003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4" rIns="0" bIns="0" rtlCol="0">
            <a:spAutoFit/>
          </a:bodyPr>
          <a:lstStyle/>
          <a:p>
            <a:pPr marR="5080">
              <a:lnSpc>
                <a:spcPts val="4520"/>
              </a:lnSpc>
            </a:pPr>
            <a:r>
              <a:rPr spc="-5" dirty="0"/>
              <a:t>Overview of </a:t>
            </a:r>
            <a:r>
              <a:rPr dirty="0"/>
              <a:t>the </a:t>
            </a:r>
            <a:r>
              <a:rPr spc="-5" dirty="0"/>
              <a:t>resources listed </a:t>
            </a:r>
            <a:r>
              <a:rPr dirty="0"/>
              <a:t>in your </a:t>
            </a:r>
            <a:r>
              <a:rPr spc="-800" dirty="0"/>
              <a:t> </a:t>
            </a:r>
            <a:r>
              <a:rPr dirty="0"/>
              <a:t>workbook</a:t>
            </a:r>
            <a:r>
              <a:rPr spc="-5" dirty="0"/>
              <a:t> for</a:t>
            </a:r>
            <a:r>
              <a:rPr dirty="0"/>
              <a:t> this</a:t>
            </a:r>
            <a:r>
              <a:rPr spc="-5" dirty="0"/>
              <a:t> session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20733" y="7159243"/>
            <a:ext cx="2381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r>
              <a:rPr sz="1100" spc="-10" dirty="0">
                <a:latin typeface="Calibri"/>
                <a:cs typeface="Calibri"/>
              </a:rPr>
              <a:t>0</a:t>
            </a:r>
            <a:r>
              <a:rPr sz="1100" dirty="0"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20733" y="7159243"/>
            <a:ext cx="2381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r>
              <a:rPr sz="1100" spc="-10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7570"/>
            <a:ext cx="4446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This</a:t>
            </a:r>
            <a:r>
              <a:rPr spc="-35" dirty="0"/>
              <a:t> </a:t>
            </a:r>
            <a:r>
              <a:rPr spc="-5" dirty="0"/>
              <a:t>journey</a:t>
            </a:r>
            <a:r>
              <a:rPr spc="-30" dirty="0"/>
              <a:t> </a:t>
            </a:r>
            <a:r>
              <a:rPr dirty="0"/>
              <a:t>was</a:t>
            </a:r>
            <a:r>
              <a:rPr spc="-30" dirty="0"/>
              <a:t> </a:t>
            </a:r>
            <a:r>
              <a:rPr dirty="0"/>
              <a:t>about: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1700" y="1676400"/>
            <a:ext cx="7785100" cy="366585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77825" indent="-36576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78460" algn="l"/>
              </a:tabLst>
            </a:pP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information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experiences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endParaRPr sz="2800" dirty="0">
              <a:latin typeface="Calibri"/>
              <a:cs typeface="Calibri"/>
            </a:endParaRPr>
          </a:p>
          <a:p>
            <a:pPr marL="377825" marR="235585">
              <a:lnSpc>
                <a:spcPts val="3940"/>
              </a:lnSpc>
              <a:spcBef>
                <a:spcPts val="210"/>
              </a:spcBef>
            </a:pPr>
            <a:r>
              <a:rPr sz="2800" spc="-5" dirty="0">
                <a:latin typeface="Calibri"/>
                <a:cs typeface="Calibri"/>
              </a:rPr>
              <a:t>‘polypharmacy’,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‘medication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management’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‘deprescribing’</a:t>
            </a:r>
            <a:endParaRPr sz="2800" dirty="0">
              <a:latin typeface="Calibri"/>
              <a:cs typeface="Calibri"/>
            </a:endParaRPr>
          </a:p>
          <a:p>
            <a:pPr marL="377825" marR="5080" indent="-365760">
              <a:lnSpc>
                <a:spcPct val="116799"/>
              </a:lnSpc>
              <a:spcBef>
                <a:spcPts val="20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78460" algn="l"/>
              </a:tabLst>
            </a:pPr>
            <a:r>
              <a:rPr sz="2800" spc="-10" dirty="0">
                <a:latin typeface="Calibri"/>
                <a:cs typeface="Calibri"/>
              </a:rPr>
              <a:t>Sharing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ideas </a:t>
            </a:r>
            <a:r>
              <a:rPr lang="en-US" sz="2800" spc="-5" dirty="0">
                <a:latin typeface="Calibri"/>
                <a:cs typeface="Calibri"/>
              </a:rPr>
              <a:t>about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how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 find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right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information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 keep</a:t>
            </a:r>
            <a:r>
              <a:rPr sz="2800" dirty="0">
                <a:latin typeface="Calibri"/>
                <a:cs typeface="Calibri"/>
              </a:rPr>
              <a:t> track </a:t>
            </a:r>
            <a:r>
              <a:rPr sz="2800" spc="-5" dirty="0">
                <a:latin typeface="Calibri"/>
                <a:cs typeface="Calibri"/>
              </a:rPr>
              <a:t>of it</a:t>
            </a:r>
            <a:endParaRPr sz="2800" dirty="0">
              <a:latin typeface="Calibri"/>
              <a:cs typeface="Calibri"/>
            </a:endParaRPr>
          </a:p>
          <a:p>
            <a:pPr marL="377825" marR="547370" indent="-365760">
              <a:lnSpc>
                <a:spcPct val="116900"/>
              </a:lnSpc>
              <a:spcBef>
                <a:spcPts val="74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78460" algn="l"/>
              </a:tabLst>
            </a:pPr>
            <a:r>
              <a:rPr sz="2800" spc="-5" dirty="0">
                <a:latin typeface="Calibri"/>
                <a:cs typeface="Calibri"/>
              </a:rPr>
              <a:t>Helping </a:t>
            </a:r>
            <a:r>
              <a:rPr sz="2800" dirty="0">
                <a:latin typeface="Calibri"/>
                <a:cs typeface="Calibri"/>
              </a:rPr>
              <a:t>you </a:t>
            </a:r>
            <a:r>
              <a:rPr sz="2800" spc="-10" dirty="0">
                <a:latin typeface="Calibri"/>
                <a:cs typeface="Calibri"/>
              </a:rPr>
              <a:t>have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useful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conversations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provider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920733" y="7159243"/>
            <a:ext cx="2381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1</a:t>
            </a:r>
            <a:r>
              <a:rPr sz="1100" spc="-10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20402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Wrap‐up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6924040" cy="297837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Questions?</a:t>
            </a:r>
            <a:endParaRPr lang="en-US" sz="28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endParaRPr lang="en-US" sz="2800" spc="-5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65"/>
              </a:spcBef>
              <a:buClr>
                <a:srgbClr val="0070C0"/>
              </a:buClr>
              <a:buChar char="•"/>
              <a:tabLst>
                <a:tab pos="354965" algn="l"/>
                <a:tab pos="355600" algn="l"/>
              </a:tabLst>
            </a:pPr>
            <a:r>
              <a:rPr lang="en-US" sz="2800" b="1" spc="-5" dirty="0">
                <a:latin typeface="Calibri"/>
                <a:cs typeface="Calibri"/>
              </a:rPr>
              <a:t>Contact us:</a:t>
            </a:r>
            <a:endParaRPr sz="2800" b="1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have any q</a:t>
            </a:r>
            <a:r>
              <a:rPr sz="2800" spc="-5" dirty="0">
                <a:latin typeface="Calibri"/>
                <a:cs typeface="Calibri"/>
              </a:rPr>
              <a:t>uestions</a:t>
            </a:r>
            <a:r>
              <a:rPr lang="en-US" sz="2800" spc="-5" dirty="0">
                <a:latin typeface="Calibri"/>
                <a:cs typeface="Calibri"/>
              </a:rPr>
              <a:t> 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concerns</a:t>
            </a:r>
            <a:endParaRPr lang="en-US" sz="2800" spc="-5" dirty="0">
              <a:latin typeface="Calibri"/>
              <a:cs typeface="Calibri"/>
            </a:endParaRPr>
          </a:p>
          <a:p>
            <a:pPr marL="754380" lvl="1" indent="-285115">
              <a:lnSpc>
                <a:spcPct val="100000"/>
              </a:lnSpc>
              <a:spcBef>
                <a:spcPts val="495"/>
              </a:spcBef>
              <a:buClr>
                <a:srgbClr val="0070C0"/>
              </a:buClr>
              <a:buFont typeface="Arial MT"/>
              <a:buChar char="–"/>
              <a:tabLst>
                <a:tab pos="755015" algn="l"/>
              </a:tabLst>
            </a:pPr>
            <a:r>
              <a:rPr lang="en-US" sz="2800" spc="-5" dirty="0">
                <a:latin typeface="Calibri"/>
                <a:cs typeface="Calibri"/>
              </a:rPr>
              <a:t>If you w</a:t>
            </a:r>
            <a:r>
              <a:rPr sz="2800" spc="-5" dirty="0">
                <a:latin typeface="Calibri"/>
                <a:cs typeface="Calibri"/>
              </a:rPr>
              <a:t>ant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electronic copy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chart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resource list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8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8152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Rules</a:t>
            </a:r>
            <a:r>
              <a:rPr sz="4400" spc="-30" dirty="0"/>
              <a:t> </a:t>
            </a:r>
            <a:r>
              <a:rPr sz="4400" spc="-5" dirty="0"/>
              <a:t>of</a:t>
            </a:r>
            <a:r>
              <a:rPr sz="4400" spc="-30" dirty="0"/>
              <a:t> </a:t>
            </a:r>
            <a:r>
              <a:rPr sz="4400" spc="-5" dirty="0"/>
              <a:t>engagement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28800"/>
            <a:ext cx="5513070" cy="185293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378460" indent="-365760">
              <a:lnSpc>
                <a:spcPct val="100000"/>
              </a:lnSpc>
              <a:spcBef>
                <a:spcPts val="104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Confidentiality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privacy</a:t>
            </a:r>
          </a:p>
          <a:p>
            <a:pPr marL="378460" indent="-344805">
              <a:lnSpc>
                <a:spcPct val="100000"/>
              </a:lnSpc>
              <a:spcBef>
                <a:spcPts val="950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Equal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opportunities for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sharing</a:t>
            </a:r>
            <a:endParaRPr sz="3200" dirty="0">
              <a:latin typeface="Calibri"/>
              <a:cs typeface="Calibri"/>
            </a:endParaRPr>
          </a:p>
          <a:p>
            <a:pPr marL="378460" indent="-344805">
              <a:lnSpc>
                <a:spcPct val="100000"/>
              </a:lnSpc>
              <a:spcBef>
                <a:spcPts val="975"/>
              </a:spcBef>
              <a:buClr>
                <a:srgbClr val="0070C0"/>
              </a:buClr>
              <a:buChar char="•"/>
              <a:tabLst>
                <a:tab pos="377825" algn="l"/>
                <a:tab pos="378460" algn="l"/>
              </a:tabLst>
            </a:pPr>
            <a:r>
              <a:rPr sz="3200" spc="-5" dirty="0">
                <a:latin typeface="Calibri"/>
                <a:cs typeface="Calibri"/>
              </a:rPr>
              <a:t>Respectful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conduct</a:t>
            </a:r>
          </a:p>
        </p:txBody>
      </p:sp>
    </p:spTree>
    <p:extLst>
      <p:ext uri="{BB962C8B-B14F-4D97-AF65-F5344CB8AC3E}">
        <p14:creationId xmlns:p14="http://schemas.microsoft.com/office/powerpoint/2010/main" val="4942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786130"/>
            <a:ext cx="64897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What</a:t>
            </a:r>
            <a:r>
              <a:rPr sz="4400" spc="-15" dirty="0"/>
              <a:t> </a:t>
            </a:r>
            <a:r>
              <a:rPr sz="4400" spc="-5" dirty="0"/>
              <a:t>we</a:t>
            </a:r>
            <a:r>
              <a:rPr lang="en-US" sz="4400" spc="-5" dirty="0"/>
              <a:t> ha</a:t>
            </a:r>
            <a:r>
              <a:rPr sz="4400" spc="-5" dirty="0"/>
              <a:t>ve</a:t>
            </a:r>
            <a:r>
              <a:rPr sz="4400" spc="-20" dirty="0"/>
              <a:t> </a:t>
            </a:r>
            <a:r>
              <a:rPr sz="4400" spc="-5" dirty="0"/>
              <a:t>done</a:t>
            </a:r>
            <a:r>
              <a:rPr sz="4400" spc="-20" dirty="0"/>
              <a:t> </a:t>
            </a:r>
            <a:r>
              <a:rPr sz="4400" spc="-5" dirty="0"/>
              <a:t>so</a:t>
            </a:r>
            <a:r>
              <a:rPr sz="4400" spc="-15" dirty="0"/>
              <a:t> </a:t>
            </a:r>
            <a:r>
              <a:rPr sz="4400" spc="-5" dirty="0"/>
              <a:t>far</a:t>
            </a:r>
            <a:r>
              <a:rPr lang="en-US" sz="4400" spc="-5" dirty="0"/>
              <a:t>: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901700" y="1552641"/>
            <a:ext cx="6718300" cy="4880182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3200" spc="-5" dirty="0">
                <a:cs typeface="Calibri"/>
              </a:rPr>
              <a:t>Workshop #1:</a:t>
            </a:r>
            <a:endParaRPr lang="en-US" sz="3200" dirty="0"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164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en-US" sz="2750" spc="-20" dirty="0">
                <a:cs typeface="Calibri"/>
              </a:rPr>
              <a:t>Polypharmacy</a:t>
            </a:r>
            <a:endParaRPr lang="en-US" sz="2750" dirty="0"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96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en-US" sz="2750" dirty="0">
                <a:cs typeface="Calibri"/>
              </a:rPr>
              <a:t>Good</a:t>
            </a:r>
            <a:r>
              <a:rPr lang="en-US" sz="2750" spc="-10" dirty="0">
                <a:cs typeface="Calibri"/>
              </a:rPr>
              <a:t> </a:t>
            </a:r>
            <a:r>
              <a:rPr lang="en-US" sz="2750" dirty="0">
                <a:cs typeface="Calibri"/>
              </a:rPr>
              <a:t>medication management</a:t>
            </a:r>
          </a:p>
          <a:p>
            <a:pPr marL="421005" indent="-343535">
              <a:lnSpc>
                <a:spcPct val="100000"/>
              </a:lnSpc>
              <a:spcBef>
                <a:spcPts val="960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en-US" sz="2750" spc="-5" dirty="0" err="1">
                <a:cs typeface="Calibri"/>
              </a:rPr>
              <a:t>Deprescribing</a:t>
            </a:r>
            <a:endParaRPr lang="en-US" sz="2750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739"/>
              </a:spcBef>
            </a:pPr>
            <a:r>
              <a:rPr lang="en-US" sz="3200" spc="-5" dirty="0">
                <a:cs typeface="Calibri"/>
              </a:rPr>
              <a:t>Workshop #2:</a:t>
            </a:r>
            <a:endParaRPr lang="en-US" sz="3200" dirty="0"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164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en-US" sz="2750" spc="-20" dirty="0">
                <a:cs typeface="Calibri"/>
              </a:rPr>
              <a:t>Keeping track of a medication history</a:t>
            </a:r>
            <a:endParaRPr lang="en-US" sz="2750" dirty="0">
              <a:cs typeface="Calibri"/>
            </a:endParaRPr>
          </a:p>
          <a:p>
            <a:pPr marL="421005" indent="-343535">
              <a:lnSpc>
                <a:spcPct val="100000"/>
              </a:lnSpc>
              <a:spcBef>
                <a:spcPts val="965"/>
              </a:spcBef>
              <a:buClr>
                <a:srgbClr val="0070C0"/>
              </a:buClr>
              <a:buFont typeface="Arial MT"/>
              <a:buChar char="•"/>
              <a:tabLst>
                <a:tab pos="421005" algn="l"/>
                <a:tab pos="421640" algn="l"/>
              </a:tabLst>
            </a:pPr>
            <a:r>
              <a:rPr lang="en-US" sz="2750" dirty="0">
                <a:cs typeface="Calibri"/>
              </a:rPr>
              <a:t>Using reliable medication resources for information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4521"/>
            <a:ext cx="41916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Today’s</a:t>
            </a:r>
            <a:r>
              <a:rPr sz="4400" spc="-60" dirty="0"/>
              <a:t> </a:t>
            </a:r>
            <a:r>
              <a:rPr sz="4400" spc="-5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750702"/>
            <a:ext cx="7300595" cy="3252942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12700">
              <a:spcBef>
                <a:spcPts val="1175"/>
              </a:spcBef>
            </a:pPr>
            <a:r>
              <a:rPr sz="3200" spc="-5" dirty="0">
                <a:latin typeface="Calibri"/>
                <a:cs typeface="Calibri"/>
              </a:rPr>
              <a:t>You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will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able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to:</a:t>
            </a:r>
          </a:p>
          <a:p>
            <a:pPr marL="591820" indent="-514350">
              <a:lnSpc>
                <a:spcPct val="150000"/>
              </a:lnSpc>
              <a:spcBef>
                <a:spcPts val="875"/>
              </a:spcBef>
              <a:buClr>
                <a:srgbClr val="0070C0"/>
              </a:buClr>
              <a:buAutoNum type="arabicPeriod"/>
              <a:tabLst>
                <a:tab pos="591820" algn="l"/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Identify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questions </a:t>
            </a:r>
            <a:r>
              <a:rPr sz="2600" dirty="0">
                <a:latin typeface="Calibri"/>
                <a:cs typeface="Calibri"/>
              </a:rPr>
              <a:t>you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have about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medications</a:t>
            </a:r>
            <a:endParaRPr sz="2600" dirty="0">
              <a:latin typeface="Calibri"/>
              <a:cs typeface="Calibri"/>
            </a:endParaRPr>
          </a:p>
          <a:p>
            <a:pPr marL="591820" marR="5080" indent="-514350">
              <a:lnSpc>
                <a:spcPct val="104700"/>
              </a:lnSpc>
              <a:spcBef>
                <a:spcPts val="885"/>
              </a:spcBef>
              <a:buClr>
                <a:srgbClr val="0070C0"/>
              </a:buClr>
              <a:buAutoNum type="arabicPeriod"/>
              <a:tabLst>
                <a:tab pos="591820" algn="l"/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Explain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idea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shared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decision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making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part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useful</a:t>
            </a:r>
            <a:r>
              <a:rPr sz="2600" dirty="0">
                <a:latin typeface="Calibri"/>
                <a:cs typeface="Calibri"/>
              </a:rPr>
              <a:t> medication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conversations</a:t>
            </a:r>
            <a:endParaRPr sz="2600" dirty="0">
              <a:latin typeface="Calibri"/>
              <a:cs typeface="Calibri"/>
            </a:endParaRPr>
          </a:p>
          <a:p>
            <a:pPr marL="591820" marR="360045" indent="-514350">
              <a:lnSpc>
                <a:spcPct val="104600"/>
              </a:lnSpc>
              <a:spcBef>
                <a:spcPts val="900"/>
              </a:spcBef>
              <a:buClr>
                <a:srgbClr val="0070C0"/>
              </a:buClr>
              <a:buAutoNum type="arabicPeriod"/>
              <a:tabLst>
                <a:tab pos="591820" algn="l"/>
                <a:tab pos="592455" algn="l"/>
              </a:tabLst>
            </a:pPr>
            <a:r>
              <a:rPr sz="2600" dirty="0">
                <a:latin typeface="Calibri"/>
                <a:cs typeface="Calibri"/>
              </a:rPr>
              <a:t>Play an </a:t>
            </a:r>
            <a:r>
              <a:rPr sz="2600" spc="-5" dirty="0">
                <a:latin typeface="Calibri"/>
                <a:cs typeface="Calibri"/>
              </a:rPr>
              <a:t>important </a:t>
            </a:r>
            <a:r>
              <a:rPr sz="2600" dirty="0">
                <a:latin typeface="Calibri"/>
                <a:cs typeface="Calibri"/>
              </a:rPr>
              <a:t>role in managing and </a:t>
            </a:r>
            <a:r>
              <a:rPr sz="2600" spc="-5" dirty="0">
                <a:latin typeface="Calibri"/>
                <a:cs typeface="Calibri"/>
              </a:rPr>
              <a:t>making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decisions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about medications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712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How</a:t>
            </a:r>
            <a:r>
              <a:rPr sz="4400" spc="-10" dirty="0"/>
              <a:t> </a:t>
            </a:r>
            <a:r>
              <a:rPr sz="4400" spc="-5" dirty="0"/>
              <a:t>will</a:t>
            </a:r>
            <a:r>
              <a:rPr sz="4400" spc="-10" dirty="0"/>
              <a:t> </a:t>
            </a:r>
            <a:r>
              <a:rPr sz="4400" dirty="0"/>
              <a:t>we</a:t>
            </a:r>
            <a:r>
              <a:rPr sz="4400" spc="-10" dirty="0"/>
              <a:t> </a:t>
            </a:r>
            <a:r>
              <a:rPr sz="4400" spc="-5" dirty="0"/>
              <a:t>do</a:t>
            </a:r>
            <a:r>
              <a:rPr sz="4400" spc="-10" dirty="0"/>
              <a:t> </a:t>
            </a:r>
            <a:r>
              <a:rPr sz="4400" spc="-5" dirty="0"/>
              <a:t>this?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676400"/>
            <a:ext cx="6975475" cy="3761740"/>
          </a:xfrm>
          <a:prstGeom prst="rect">
            <a:avLst/>
          </a:prstGeom>
        </p:spPr>
        <p:txBody>
          <a:bodyPr vert="horz" wrap="square" lIns="0" tIns="184785" rIns="0" bIns="0" rtlCol="0">
            <a:spAutoFit/>
          </a:bodyPr>
          <a:lstStyle/>
          <a:p>
            <a:pPr marL="324485" indent="-312420">
              <a:lnSpc>
                <a:spcPct val="100000"/>
              </a:lnSpc>
              <a:spcBef>
                <a:spcPts val="1455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Review homework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from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en-US" sz="2800" spc="-5" dirty="0">
                <a:latin typeface="Calibri"/>
                <a:cs typeface="Calibri"/>
              </a:rPr>
              <a:t>W</a:t>
            </a:r>
            <a:r>
              <a:rPr sz="2800" spc="-5" dirty="0">
                <a:latin typeface="Calibri"/>
                <a:cs typeface="Calibri"/>
              </a:rPr>
              <a:t>orkshop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#2</a:t>
            </a:r>
          </a:p>
          <a:p>
            <a:pPr marL="332105" marR="127635" indent="-320040">
              <a:lnSpc>
                <a:spcPct val="104700"/>
              </a:lnSpc>
              <a:spcBef>
                <a:spcPts val="1200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10" dirty="0">
                <a:latin typeface="Calibri"/>
                <a:cs typeface="Calibri"/>
              </a:rPr>
              <a:t>Share </a:t>
            </a:r>
            <a:r>
              <a:rPr sz="2800" spc="-5" dirty="0">
                <a:latin typeface="Calibri"/>
                <a:cs typeface="Calibri"/>
              </a:rPr>
              <a:t>ideas on </a:t>
            </a:r>
            <a:r>
              <a:rPr sz="2800" spc="-10" dirty="0">
                <a:latin typeface="Calibri"/>
                <a:cs typeface="Calibri"/>
              </a:rPr>
              <a:t>how</a:t>
            </a:r>
            <a:r>
              <a:rPr sz="2800" dirty="0">
                <a:latin typeface="Calibri"/>
                <a:cs typeface="Calibri"/>
              </a:rPr>
              <a:t> 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have</a:t>
            </a:r>
            <a:r>
              <a:rPr sz="2800" spc="-5" dirty="0">
                <a:latin typeface="Calibri"/>
                <a:cs typeface="Calibri"/>
              </a:rPr>
              <a:t> useful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conversations about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medications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health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care </a:t>
            </a:r>
            <a:r>
              <a:rPr sz="2800" spc="-10" dirty="0">
                <a:latin typeface="Calibri"/>
                <a:cs typeface="Calibri"/>
              </a:rPr>
              <a:t>providers</a:t>
            </a:r>
            <a:endParaRPr sz="2800" dirty="0">
              <a:latin typeface="Calibri"/>
              <a:cs typeface="Calibri"/>
            </a:endParaRPr>
          </a:p>
          <a:p>
            <a:pPr marL="324485" indent="-312420">
              <a:lnSpc>
                <a:spcPct val="100000"/>
              </a:lnSpc>
              <a:spcBef>
                <a:spcPts val="1355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Watch 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participate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a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role-playing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exercise</a:t>
            </a:r>
            <a:endParaRPr sz="2800" dirty="0">
              <a:latin typeface="Calibri"/>
              <a:cs typeface="Calibri"/>
            </a:endParaRPr>
          </a:p>
          <a:p>
            <a:pPr marL="332105" marR="288925" indent="-320040">
              <a:lnSpc>
                <a:spcPct val="104600"/>
              </a:lnSpc>
              <a:spcBef>
                <a:spcPts val="1205"/>
              </a:spcBef>
              <a:buClr>
                <a:srgbClr val="0070C0"/>
              </a:buClr>
              <a:buSzPct val="96428"/>
              <a:buFont typeface="Wingdings"/>
              <a:buChar char=""/>
              <a:tabLst>
                <a:tab pos="325120" algn="l"/>
              </a:tabLst>
            </a:pPr>
            <a:r>
              <a:rPr sz="2800" spc="-5" dirty="0">
                <a:latin typeface="Calibri"/>
                <a:cs typeface="Calibri"/>
              </a:rPr>
              <a:t>Make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commitment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plan</a:t>
            </a:r>
            <a:r>
              <a:rPr sz="2800" spc="-5" dirty="0">
                <a:latin typeface="Calibri"/>
                <a:cs typeface="Calibri"/>
              </a:rPr>
              <a:t>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clear</a:t>
            </a:r>
            <a:r>
              <a:rPr sz="2800" spc="-5" dirty="0">
                <a:latin typeface="Calibri"/>
                <a:cs typeface="Calibri"/>
              </a:rPr>
              <a:t> up one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of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most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important medication questions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9860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Homework</a:t>
            </a:r>
            <a:r>
              <a:rPr sz="4400" spc="-65" dirty="0"/>
              <a:t> </a:t>
            </a:r>
            <a:r>
              <a:rPr sz="4400" spc="-5" dirty="0"/>
              <a:t>discussion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79219"/>
            <a:ext cx="7689850" cy="22121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20"/>
              </a:spcBef>
            </a:pPr>
            <a:r>
              <a:rPr sz="3200" spc="-15" dirty="0">
                <a:latin typeface="Calibri"/>
                <a:cs typeface="Calibri"/>
              </a:rPr>
              <a:t>After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lang="en-US" sz="3200" spc="-5" dirty="0">
                <a:latin typeface="Calibri"/>
                <a:cs typeface="Calibri"/>
              </a:rPr>
              <a:t>W</a:t>
            </a:r>
            <a:r>
              <a:rPr sz="3200" spc="-5" dirty="0">
                <a:latin typeface="Calibri"/>
                <a:cs typeface="Calibri"/>
              </a:rPr>
              <a:t>orkshop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#2,</a:t>
            </a:r>
            <a:r>
              <a:rPr sz="3200" dirty="0">
                <a:latin typeface="Calibri"/>
                <a:cs typeface="Calibri"/>
              </a:rPr>
              <a:t> we </a:t>
            </a:r>
            <a:r>
              <a:rPr sz="3200" spc="-5" dirty="0">
                <a:latin typeface="Calibri"/>
                <a:cs typeface="Calibri"/>
              </a:rPr>
              <a:t>asked</a:t>
            </a:r>
            <a:r>
              <a:rPr sz="3200" dirty="0">
                <a:latin typeface="Calibri"/>
                <a:cs typeface="Calibri"/>
              </a:rPr>
              <a:t> you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10" dirty="0">
                <a:latin typeface="Calibri"/>
                <a:cs typeface="Calibri"/>
              </a:rPr>
              <a:t>and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fill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 any </a:t>
            </a:r>
            <a:r>
              <a:rPr sz="3200" spc="-5" dirty="0">
                <a:latin typeface="Calibri"/>
                <a:cs typeface="Calibri"/>
              </a:rPr>
              <a:t>remaining </a:t>
            </a:r>
            <a:r>
              <a:rPr sz="3200" dirty="0">
                <a:latin typeface="Calibri"/>
                <a:cs typeface="Calibri"/>
              </a:rPr>
              <a:t>gaps in the </a:t>
            </a:r>
            <a:r>
              <a:rPr sz="3200" spc="-5" dirty="0">
                <a:latin typeface="Calibri"/>
                <a:cs typeface="Calibri"/>
              </a:rPr>
              <a:t>medication</a:t>
            </a:r>
            <a:r>
              <a:rPr lang="en-US" sz="3200" spc="-5" dirty="0">
                <a:latin typeface="Calibri"/>
                <a:cs typeface="Calibri"/>
              </a:rPr>
              <a:t> chart</a:t>
            </a:r>
            <a:endParaRPr lang="en-US" sz="3200" dirty="0">
              <a:latin typeface="Calibri"/>
              <a:cs typeface="Calibri"/>
            </a:endParaRPr>
          </a:p>
          <a:p>
            <a:pPr marL="325120" indent="-312420">
              <a:lnSpc>
                <a:spcPct val="15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750" dirty="0"/>
              <a:t>What resources did you use?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750" dirty="0"/>
              <a:t>What resources could you have used?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895333" y="7159243"/>
            <a:ext cx="29019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r>
              <a:rPr sz="1100" dirty="0">
                <a:latin typeface="Calibri"/>
                <a:cs typeface="Calibri"/>
              </a:rPr>
              <a:t>86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872997"/>
            <a:ext cx="49847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Homework</a:t>
            </a:r>
            <a:r>
              <a:rPr sz="4400" spc="-75" dirty="0"/>
              <a:t> </a:t>
            </a:r>
            <a:r>
              <a:rPr sz="4400" spc="-5" dirty="0"/>
              <a:t>discussion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01700" y="1847215"/>
            <a:ext cx="8242300" cy="359649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87375">
              <a:lnSpc>
                <a:spcPts val="3220"/>
              </a:lnSpc>
              <a:spcBef>
                <a:spcPts val="525"/>
              </a:spcBef>
            </a:pPr>
            <a:r>
              <a:rPr sz="3000" dirty="0">
                <a:latin typeface="Calibri"/>
                <a:cs typeface="Calibri"/>
              </a:rPr>
              <a:t>Based </a:t>
            </a:r>
            <a:r>
              <a:rPr sz="3000" spc="-5" dirty="0">
                <a:latin typeface="Calibri"/>
                <a:cs typeface="Calibri"/>
              </a:rPr>
              <a:t>on </a:t>
            </a:r>
            <a:r>
              <a:rPr sz="3000" dirty="0">
                <a:latin typeface="Calibri"/>
                <a:cs typeface="Calibri"/>
              </a:rPr>
              <a:t>all the </a:t>
            </a:r>
            <a:r>
              <a:rPr sz="3000" spc="-5" dirty="0">
                <a:latin typeface="Calibri"/>
                <a:cs typeface="Calibri"/>
              </a:rPr>
              <a:t>medication information </a:t>
            </a:r>
            <a:r>
              <a:rPr sz="3000" dirty="0">
                <a:latin typeface="Calibri"/>
                <a:cs typeface="Calibri"/>
              </a:rPr>
              <a:t>you </a:t>
            </a:r>
            <a:r>
              <a:rPr sz="3000" spc="-5" dirty="0">
                <a:latin typeface="Calibri"/>
                <a:cs typeface="Calibri"/>
              </a:rPr>
              <a:t>now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have:</a:t>
            </a:r>
            <a:endParaRPr lang="en-US" sz="3000" spc="-5" dirty="0">
              <a:latin typeface="Calibri"/>
              <a:cs typeface="Calibri"/>
            </a:endParaRP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/>
              <a:t>Do you feel the need to have a medication conversation with a health care provider? Why or why not?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/>
              <a:t>Why do you want to have this conversation?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/>
              <a:t>Who would you have this conversation with?</a:t>
            </a:r>
          </a:p>
          <a:p>
            <a:pPr marL="325120" indent="-312420">
              <a:lnSpc>
                <a:spcPct val="100000"/>
              </a:lnSpc>
              <a:spcBef>
                <a:spcPts val="590"/>
              </a:spcBef>
              <a:buClr>
                <a:srgbClr val="0070C0"/>
              </a:buClr>
              <a:buChar char="•"/>
              <a:tabLst>
                <a:tab pos="324485" algn="l"/>
                <a:tab pos="325120" algn="l"/>
              </a:tabLst>
            </a:pPr>
            <a:r>
              <a:rPr lang="en-US" sz="2600" dirty="0"/>
              <a:t>Is there anything that worries you about or might stop you from having this conversation?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1147</Words>
  <Application>Microsoft Office PowerPoint</Application>
  <PresentationFormat>Custom</PresentationFormat>
  <Paragraphs>203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Arial MT</vt:lpstr>
      <vt:lpstr>Calibri</vt:lpstr>
      <vt:lpstr>Trebuchet MS</vt:lpstr>
      <vt:lpstr>Wingdings</vt:lpstr>
      <vt:lpstr>Office Theme</vt:lpstr>
      <vt:lpstr>Workshop #3: Having Conversations About  Medications With Health Care  Providers</vt:lpstr>
      <vt:lpstr>Acknowledgements</vt:lpstr>
      <vt:lpstr>Overview of the series</vt:lpstr>
      <vt:lpstr>Rules of engagement</vt:lpstr>
      <vt:lpstr>What we have done so far:</vt:lpstr>
      <vt:lpstr>Today’s objectives</vt:lpstr>
      <vt:lpstr>How will we do this?</vt:lpstr>
      <vt:lpstr>Homework discussion</vt:lpstr>
      <vt:lpstr>Homework discussion</vt:lpstr>
      <vt:lpstr>Useful questions and when to ask  them</vt:lpstr>
      <vt:lpstr>PowerPoint Presentation</vt:lpstr>
      <vt:lpstr>PowerPoint Presentation</vt:lpstr>
      <vt:lpstr>Additional moments for  medication safety</vt:lpstr>
      <vt:lpstr>Now let’s talk about shared  decision making</vt:lpstr>
      <vt:lpstr>It’s about a two-way conversation</vt:lpstr>
      <vt:lpstr>Research has taught us…</vt:lpstr>
      <vt:lpstr>Collaborative care: the importance of  shared expertise</vt:lpstr>
      <vt:lpstr>The shared decision making process</vt:lpstr>
      <vt:lpstr>What might prevent you from doing  this with a health care provider?</vt:lpstr>
      <vt:lpstr>What might prevent you from having a  shared decision making conversation with a health care provider?</vt:lpstr>
      <vt:lpstr>What questions do I need to ask to  participate in shared decision making?</vt:lpstr>
      <vt:lpstr>What are alternatives to medications?</vt:lpstr>
      <vt:lpstr>Benefit</vt:lpstr>
      <vt:lpstr>Why do you think deprescribing a  medication might be a challenge?</vt:lpstr>
      <vt:lpstr>What questions do I need to ask when  considering risks and benefits of deprescribing?</vt:lpstr>
      <vt:lpstr>Who should you be having these  conversations with?</vt:lpstr>
      <vt:lpstr>So you are thinking about having a  discussion with a health care provider about medications…</vt:lpstr>
      <vt:lpstr>What could a medication conversation  look like?</vt:lpstr>
      <vt:lpstr>LET’S REVIEW</vt:lpstr>
      <vt:lpstr>How can we help you get ready for your  conversation?</vt:lpstr>
      <vt:lpstr>Overview of the resources listed in your  workbook for this session</vt:lpstr>
      <vt:lpstr>This journey was about:</vt:lpstr>
      <vt:lpstr>Wrap‐up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#1: Talking About Medications</dc:title>
  <dc:creator>Angel Deng</dc:creator>
  <cp:lastModifiedBy>Tammie Quast</cp:lastModifiedBy>
  <cp:revision>58</cp:revision>
  <dcterms:created xsi:type="dcterms:W3CDTF">2021-11-16T18:38:15Z</dcterms:created>
  <dcterms:modified xsi:type="dcterms:W3CDTF">2022-01-26T17:12:24Z</dcterms:modified>
</cp:coreProperties>
</file>