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2" r:id="rId2"/>
    <p:sldId id="353" r:id="rId3"/>
    <p:sldId id="295" r:id="rId4"/>
    <p:sldId id="356" r:id="rId5"/>
    <p:sldId id="296" r:id="rId6"/>
    <p:sldId id="297" r:id="rId7"/>
    <p:sldId id="298" r:id="rId8"/>
    <p:sldId id="35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Deng" initials="AD" lastIdx="4" clrIdx="0">
    <p:extLst>
      <p:ext uri="{19B8F6BF-5375-455C-9EA6-DF929625EA0E}">
        <p15:presenceInfo xmlns:p15="http://schemas.microsoft.com/office/powerpoint/2012/main" userId="S-1-5-21-1162940124-2092573269-316617838-42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2"/>
    <p:restoredTop sz="94729"/>
  </p:normalViewPr>
  <p:slideViewPr>
    <p:cSldViewPr>
      <p:cViewPr varScale="1">
        <p:scale>
          <a:sx n="95" d="100"/>
          <a:sy n="95" d="100"/>
        </p:scale>
        <p:origin x="14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65D4-FE2A-974C-BAA5-05936099AFA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37DC-D393-5E44-BA0A-25183B5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0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0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6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22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8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2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9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2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2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9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700" y="877570"/>
            <a:ext cx="8255000" cy="1148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8550" y="4178300"/>
            <a:ext cx="1847850" cy="24669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511424"/>
            <a:ext cx="3382009" cy="33820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68500" y="250253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15900" y="25527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828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401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463800" y="3225800"/>
                </a:lnTo>
                <a:lnTo>
                  <a:pt x="2501900" y="3213100"/>
                </a:lnTo>
                <a:lnTo>
                  <a:pt x="2768600" y="3035300"/>
                </a:lnTo>
                <a:lnTo>
                  <a:pt x="2832100" y="29718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159000" y="88900"/>
                </a:lnTo>
                <a:lnTo>
                  <a:pt x="21971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651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794000" y="444500"/>
                </a:lnTo>
                <a:lnTo>
                  <a:pt x="2832100" y="4699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351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08300" y="5080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1811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58800" y="4445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438399"/>
            <a:ext cx="3382009" cy="33820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635500" y="242887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41300" y="25908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701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274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540000" y="3187700"/>
                </a:lnTo>
                <a:lnTo>
                  <a:pt x="2768600" y="3035300"/>
                </a:lnTo>
                <a:lnTo>
                  <a:pt x="2794000" y="30099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2098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778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224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33700" y="5334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231900" y="63500"/>
                </a:lnTo>
                <a:lnTo>
                  <a:pt x="11938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96900" y="4064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4168775"/>
            <a:ext cx="1905000" cy="24765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0995" y="1729104"/>
            <a:ext cx="2768600" cy="23812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2500" y="5706745"/>
            <a:ext cx="3122295" cy="130048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579370" y="5774054"/>
            <a:ext cx="2670810" cy="1102995"/>
          </a:xfrm>
          <a:custGeom>
            <a:avLst/>
            <a:gdLst/>
            <a:ahLst/>
            <a:cxnLst/>
            <a:rect l="l" t="t" r="r" b="b"/>
            <a:pathLst>
              <a:path w="2670810" h="1102995">
                <a:moveTo>
                  <a:pt x="8255" y="676910"/>
                </a:moveTo>
                <a:lnTo>
                  <a:pt x="53340" y="716915"/>
                </a:lnTo>
                <a:lnTo>
                  <a:pt x="118744" y="725170"/>
                </a:lnTo>
                <a:lnTo>
                  <a:pt x="152400" y="726440"/>
                </a:lnTo>
                <a:lnTo>
                  <a:pt x="174625" y="725805"/>
                </a:lnTo>
                <a:lnTo>
                  <a:pt x="173990" y="701040"/>
                </a:lnTo>
                <a:lnTo>
                  <a:pt x="151765" y="701040"/>
                </a:lnTo>
                <a:lnTo>
                  <a:pt x="120650" y="700405"/>
                </a:lnTo>
                <a:lnTo>
                  <a:pt x="88900" y="696595"/>
                </a:lnTo>
                <a:lnTo>
                  <a:pt x="57150" y="690880"/>
                </a:lnTo>
                <a:lnTo>
                  <a:pt x="26669" y="683895"/>
                </a:lnTo>
                <a:lnTo>
                  <a:pt x="8255" y="676910"/>
                </a:lnTo>
                <a:close/>
              </a:path>
              <a:path w="2670810" h="1102995">
                <a:moveTo>
                  <a:pt x="320675" y="958215"/>
                </a:moveTo>
                <a:lnTo>
                  <a:pt x="303530" y="962025"/>
                </a:lnTo>
                <a:lnTo>
                  <a:pt x="285115" y="965200"/>
                </a:lnTo>
                <a:lnTo>
                  <a:pt x="266700" y="967740"/>
                </a:lnTo>
                <a:lnTo>
                  <a:pt x="248285" y="969010"/>
                </a:lnTo>
                <a:lnTo>
                  <a:pt x="250825" y="994410"/>
                </a:lnTo>
                <a:lnTo>
                  <a:pt x="289560" y="990600"/>
                </a:lnTo>
                <a:lnTo>
                  <a:pt x="308610" y="986790"/>
                </a:lnTo>
                <a:lnTo>
                  <a:pt x="326390" y="982980"/>
                </a:lnTo>
                <a:lnTo>
                  <a:pt x="320675" y="958215"/>
                </a:lnTo>
                <a:close/>
              </a:path>
              <a:path w="2670810" h="1102995">
                <a:moveTo>
                  <a:pt x="929640" y="1035050"/>
                </a:moveTo>
                <a:lnTo>
                  <a:pt x="908050" y="1049655"/>
                </a:lnTo>
                <a:lnTo>
                  <a:pt x="913765" y="1056640"/>
                </a:lnTo>
                <a:lnTo>
                  <a:pt x="920115" y="1066165"/>
                </a:lnTo>
                <a:lnTo>
                  <a:pt x="934084" y="1082675"/>
                </a:lnTo>
                <a:lnTo>
                  <a:pt x="942340" y="1090930"/>
                </a:lnTo>
                <a:lnTo>
                  <a:pt x="955040" y="1102995"/>
                </a:lnTo>
                <a:lnTo>
                  <a:pt x="972184" y="1084580"/>
                </a:lnTo>
                <a:lnTo>
                  <a:pt x="953134" y="1065530"/>
                </a:lnTo>
                <a:lnTo>
                  <a:pt x="940434" y="1050290"/>
                </a:lnTo>
                <a:lnTo>
                  <a:pt x="934084" y="1042035"/>
                </a:lnTo>
                <a:lnTo>
                  <a:pt x="929640" y="1035050"/>
                </a:lnTo>
                <a:close/>
              </a:path>
              <a:path w="2670810" h="1102995">
                <a:moveTo>
                  <a:pt x="1779270" y="964565"/>
                </a:moveTo>
                <a:lnTo>
                  <a:pt x="1775459" y="981075"/>
                </a:lnTo>
                <a:lnTo>
                  <a:pt x="1772920" y="991235"/>
                </a:lnTo>
                <a:lnTo>
                  <a:pt x="1769745" y="1000760"/>
                </a:lnTo>
                <a:lnTo>
                  <a:pt x="1765300" y="1010285"/>
                </a:lnTo>
                <a:lnTo>
                  <a:pt x="1762759" y="1017270"/>
                </a:lnTo>
                <a:lnTo>
                  <a:pt x="1785620" y="1027430"/>
                </a:lnTo>
                <a:lnTo>
                  <a:pt x="1793240" y="1010285"/>
                </a:lnTo>
                <a:lnTo>
                  <a:pt x="1797050" y="998220"/>
                </a:lnTo>
                <a:lnTo>
                  <a:pt x="1800859" y="986790"/>
                </a:lnTo>
                <a:lnTo>
                  <a:pt x="1802765" y="975360"/>
                </a:lnTo>
                <a:lnTo>
                  <a:pt x="1804670" y="968375"/>
                </a:lnTo>
                <a:lnTo>
                  <a:pt x="1779270" y="964565"/>
                </a:lnTo>
                <a:close/>
              </a:path>
              <a:path w="2670810" h="1102995">
                <a:moveTo>
                  <a:pt x="2150110" y="605790"/>
                </a:moveTo>
                <a:lnTo>
                  <a:pt x="2143760" y="629920"/>
                </a:lnTo>
                <a:lnTo>
                  <a:pt x="2155825" y="633730"/>
                </a:lnTo>
                <a:lnTo>
                  <a:pt x="2199005" y="650240"/>
                </a:lnTo>
                <a:lnTo>
                  <a:pt x="2242820" y="672465"/>
                </a:lnTo>
                <a:lnTo>
                  <a:pt x="2283460" y="700405"/>
                </a:lnTo>
                <a:lnTo>
                  <a:pt x="2317115" y="734695"/>
                </a:lnTo>
                <a:lnTo>
                  <a:pt x="2341245" y="774700"/>
                </a:lnTo>
                <a:lnTo>
                  <a:pt x="2352040" y="821055"/>
                </a:lnTo>
                <a:lnTo>
                  <a:pt x="2352040" y="828675"/>
                </a:lnTo>
                <a:lnTo>
                  <a:pt x="2377440" y="828040"/>
                </a:lnTo>
                <a:lnTo>
                  <a:pt x="2377440" y="819150"/>
                </a:lnTo>
                <a:lnTo>
                  <a:pt x="2367915" y="773430"/>
                </a:lnTo>
                <a:lnTo>
                  <a:pt x="2348230" y="734060"/>
                </a:lnTo>
                <a:lnTo>
                  <a:pt x="2320290" y="699135"/>
                </a:lnTo>
                <a:lnTo>
                  <a:pt x="2285365" y="669925"/>
                </a:lnTo>
                <a:lnTo>
                  <a:pt x="2246630" y="645160"/>
                </a:lnTo>
                <a:lnTo>
                  <a:pt x="2204720" y="624840"/>
                </a:lnTo>
                <a:lnTo>
                  <a:pt x="2163445" y="609600"/>
                </a:lnTo>
                <a:lnTo>
                  <a:pt x="2150110" y="605790"/>
                </a:lnTo>
                <a:close/>
              </a:path>
              <a:path w="2670810" h="1102995">
                <a:moveTo>
                  <a:pt x="2651125" y="386080"/>
                </a:moveTo>
                <a:lnTo>
                  <a:pt x="2609850" y="428625"/>
                </a:lnTo>
                <a:lnTo>
                  <a:pt x="2572385" y="454025"/>
                </a:lnTo>
                <a:lnTo>
                  <a:pt x="2557780" y="461645"/>
                </a:lnTo>
                <a:lnTo>
                  <a:pt x="2570480" y="483870"/>
                </a:lnTo>
                <a:lnTo>
                  <a:pt x="2607945" y="461645"/>
                </a:lnTo>
                <a:lnTo>
                  <a:pt x="2644775" y="431165"/>
                </a:lnTo>
                <a:lnTo>
                  <a:pt x="2670810" y="401320"/>
                </a:lnTo>
                <a:lnTo>
                  <a:pt x="2651125" y="386080"/>
                </a:lnTo>
                <a:close/>
              </a:path>
              <a:path w="2670810" h="1102995">
                <a:moveTo>
                  <a:pt x="2440940" y="97155"/>
                </a:moveTo>
                <a:lnTo>
                  <a:pt x="2415540" y="104140"/>
                </a:lnTo>
                <a:lnTo>
                  <a:pt x="2418715" y="113030"/>
                </a:lnTo>
                <a:lnTo>
                  <a:pt x="2419985" y="121920"/>
                </a:lnTo>
                <a:lnTo>
                  <a:pt x="2420620" y="130175"/>
                </a:lnTo>
                <a:lnTo>
                  <a:pt x="2420620" y="138430"/>
                </a:lnTo>
                <a:lnTo>
                  <a:pt x="2446020" y="137795"/>
                </a:lnTo>
                <a:lnTo>
                  <a:pt x="2446020" y="127635"/>
                </a:lnTo>
                <a:lnTo>
                  <a:pt x="2444750" y="116840"/>
                </a:lnTo>
                <a:lnTo>
                  <a:pt x="2442845" y="107315"/>
                </a:lnTo>
                <a:lnTo>
                  <a:pt x="2440940" y="97155"/>
                </a:lnTo>
                <a:close/>
              </a:path>
              <a:path w="2670810" h="1102995">
                <a:moveTo>
                  <a:pt x="1851025" y="0"/>
                </a:moveTo>
                <a:lnTo>
                  <a:pt x="1812925" y="31750"/>
                </a:lnTo>
                <a:lnTo>
                  <a:pt x="1798320" y="49530"/>
                </a:lnTo>
                <a:lnTo>
                  <a:pt x="1818005" y="65405"/>
                </a:lnTo>
                <a:lnTo>
                  <a:pt x="1823720" y="58420"/>
                </a:lnTo>
                <a:lnTo>
                  <a:pt x="1831340" y="49530"/>
                </a:lnTo>
                <a:lnTo>
                  <a:pt x="1840230" y="40640"/>
                </a:lnTo>
                <a:lnTo>
                  <a:pt x="1849120" y="32385"/>
                </a:lnTo>
                <a:lnTo>
                  <a:pt x="1858645" y="24765"/>
                </a:lnTo>
                <a:lnTo>
                  <a:pt x="1865630" y="20320"/>
                </a:lnTo>
                <a:lnTo>
                  <a:pt x="1851025" y="0"/>
                </a:lnTo>
                <a:close/>
              </a:path>
              <a:path w="2670810" h="1102995">
                <a:moveTo>
                  <a:pt x="1356995" y="31115"/>
                </a:moveTo>
                <a:lnTo>
                  <a:pt x="1349375" y="41910"/>
                </a:lnTo>
                <a:lnTo>
                  <a:pt x="1341755" y="53340"/>
                </a:lnTo>
                <a:lnTo>
                  <a:pt x="1336675" y="64770"/>
                </a:lnTo>
                <a:lnTo>
                  <a:pt x="1332230" y="74930"/>
                </a:lnTo>
                <a:lnTo>
                  <a:pt x="1355090" y="85090"/>
                </a:lnTo>
                <a:lnTo>
                  <a:pt x="1359534" y="74295"/>
                </a:lnTo>
                <a:lnTo>
                  <a:pt x="1364615" y="65405"/>
                </a:lnTo>
                <a:lnTo>
                  <a:pt x="1370965" y="55880"/>
                </a:lnTo>
                <a:lnTo>
                  <a:pt x="1377950" y="46990"/>
                </a:lnTo>
                <a:lnTo>
                  <a:pt x="1356995" y="31115"/>
                </a:lnTo>
                <a:close/>
              </a:path>
              <a:path w="2670810" h="1102995">
                <a:moveTo>
                  <a:pt x="802640" y="81915"/>
                </a:moveTo>
                <a:lnTo>
                  <a:pt x="793115" y="105410"/>
                </a:lnTo>
                <a:lnTo>
                  <a:pt x="838200" y="123825"/>
                </a:lnTo>
                <a:lnTo>
                  <a:pt x="859790" y="133985"/>
                </a:lnTo>
                <a:lnTo>
                  <a:pt x="878840" y="144780"/>
                </a:lnTo>
                <a:lnTo>
                  <a:pt x="890905" y="122555"/>
                </a:lnTo>
                <a:lnTo>
                  <a:pt x="869950" y="111125"/>
                </a:lnTo>
                <a:lnTo>
                  <a:pt x="848359" y="100330"/>
                </a:lnTo>
                <a:lnTo>
                  <a:pt x="825500" y="90170"/>
                </a:lnTo>
                <a:lnTo>
                  <a:pt x="802640" y="81915"/>
                </a:lnTo>
                <a:close/>
              </a:path>
              <a:path w="2670810" h="1102995">
                <a:moveTo>
                  <a:pt x="133350" y="361950"/>
                </a:moveTo>
                <a:lnTo>
                  <a:pt x="107950" y="367665"/>
                </a:lnTo>
                <a:lnTo>
                  <a:pt x="111125" y="379095"/>
                </a:lnTo>
                <a:lnTo>
                  <a:pt x="114935" y="390525"/>
                </a:lnTo>
                <a:lnTo>
                  <a:pt x="124460" y="412115"/>
                </a:lnTo>
                <a:lnTo>
                  <a:pt x="147955" y="401320"/>
                </a:lnTo>
                <a:lnTo>
                  <a:pt x="142240" y="390525"/>
                </a:lnTo>
                <a:lnTo>
                  <a:pt x="138430" y="381635"/>
                </a:lnTo>
                <a:lnTo>
                  <a:pt x="135890" y="371475"/>
                </a:lnTo>
                <a:lnTo>
                  <a:pt x="133350" y="361950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4884" y="2476626"/>
            <a:ext cx="3597275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4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164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835" y="1695957"/>
            <a:ext cx="8126729" cy="507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65438" y="6988556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hyperlink" Target="https://www.flaticon.com/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94" y="2101531"/>
            <a:ext cx="9129811" cy="1617028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Workshop #2: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Getting Reliable Medication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2919" y="4856160"/>
            <a:ext cx="9052560" cy="19278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640" b="1" dirty="0">
                <a:solidFill>
                  <a:srgbClr val="3F3F3F"/>
                </a:solidFill>
              </a:rPr>
              <a:t>[Insert Facilitator’s Information Here]</a:t>
            </a:r>
          </a:p>
          <a:p>
            <a:endParaRPr lang="en-US" sz="2640" dirty="0">
              <a:solidFill>
                <a:srgbClr val="3F3F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7960" y="6484621"/>
            <a:ext cx="3339376" cy="100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980" b="1" dirty="0"/>
          </a:p>
          <a:p>
            <a:r>
              <a:rPr lang="en-US" sz="1980" b="1" dirty="0"/>
              <a:t>[Logo of Organization(s) Here]</a:t>
            </a:r>
          </a:p>
          <a:p>
            <a:endParaRPr lang="en-US" sz="1980" b="1" dirty="0"/>
          </a:p>
        </p:txBody>
      </p:sp>
    </p:spTree>
    <p:extLst>
      <p:ext uri="{BB962C8B-B14F-4D97-AF65-F5344CB8AC3E}">
        <p14:creationId xmlns:p14="http://schemas.microsoft.com/office/powerpoint/2010/main" val="148262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984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Homework</a:t>
            </a:r>
            <a:r>
              <a:rPr sz="4400" spc="-75" dirty="0"/>
              <a:t> </a:t>
            </a:r>
            <a:r>
              <a:rPr sz="4400" spc="-5" dirty="0"/>
              <a:t>discussion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7004050" cy="446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5915" indent="-343535">
              <a:lnSpc>
                <a:spcPts val="3260"/>
              </a:lnSpc>
              <a:spcBef>
                <a:spcPts val="9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What </a:t>
            </a:r>
            <a:r>
              <a:rPr sz="2600" spc="-5" dirty="0">
                <a:latin typeface="Calibri"/>
                <a:cs typeface="Calibri"/>
              </a:rPr>
              <a:t>details</a:t>
            </a:r>
            <a:r>
              <a:rPr sz="2600" dirty="0">
                <a:latin typeface="Calibri"/>
                <a:cs typeface="Calibri"/>
              </a:rPr>
              <a:t> did</a:t>
            </a:r>
            <a:r>
              <a:rPr sz="2600" spc="-5" dirty="0">
                <a:latin typeface="Calibri"/>
                <a:cs typeface="Calibri"/>
              </a:rPr>
              <a:t> you find hard </a:t>
            </a:r>
            <a:r>
              <a:rPr sz="260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fill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out 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chart? </a:t>
            </a:r>
            <a:r>
              <a:rPr sz="2600" spc="-5" dirty="0">
                <a:latin typeface="Calibri"/>
                <a:cs typeface="Calibri"/>
              </a:rPr>
              <a:t>Why?</a:t>
            </a:r>
            <a:endParaRPr sz="2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4700"/>
              </a:lnSpc>
              <a:spcBef>
                <a:spcPts val="47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Where </a:t>
            </a:r>
            <a:r>
              <a:rPr sz="2600" spc="-5" dirty="0">
                <a:latin typeface="Calibri"/>
                <a:cs typeface="Calibri"/>
              </a:rPr>
              <a:t>did you </a:t>
            </a:r>
            <a:r>
              <a:rPr sz="2600" dirty="0">
                <a:latin typeface="Calibri"/>
                <a:cs typeface="Calibri"/>
              </a:rPr>
              <a:t>get the </a:t>
            </a:r>
            <a:r>
              <a:rPr sz="2600" spc="-5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to </a:t>
            </a:r>
            <a:r>
              <a:rPr sz="2600" spc="-5" dirty="0">
                <a:latin typeface="Calibri"/>
                <a:cs typeface="Calibri"/>
              </a:rPr>
              <a:t>help </a:t>
            </a:r>
            <a:r>
              <a:rPr sz="2600" spc="-10" dirty="0">
                <a:latin typeface="Calibri"/>
                <a:cs typeface="Calibri"/>
              </a:rPr>
              <a:t>fill </a:t>
            </a:r>
            <a:r>
              <a:rPr sz="2600" spc="-5" dirty="0">
                <a:latin typeface="Calibri"/>
                <a:cs typeface="Calibri"/>
              </a:rPr>
              <a:t>out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" dirty="0">
                <a:latin typeface="Calibri"/>
                <a:cs typeface="Calibri"/>
              </a:rPr>
              <a:t> medication chart?</a:t>
            </a:r>
            <a:endParaRPr sz="2600" dirty="0">
              <a:latin typeface="Calibri"/>
              <a:cs typeface="Calibri"/>
            </a:endParaRPr>
          </a:p>
          <a:p>
            <a:pPr marL="355600" marR="1764664" indent="-343535">
              <a:lnSpc>
                <a:spcPct val="105000"/>
              </a:lnSpc>
              <a:spcBef>
                <a:spcPts val="58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What did </a:t>
            </a:r>
            <a:r>
              <a:rPr sz="2600" spc="-10" dirty="0">
                <a:latin typeface="Calibri"/>
                <a:cs typeface="Calibri"/>
              </a:rPr>
              <a:t>you </a:t>
            </a:r>
            <a:r>
              <a:rPr sz="2600" dirty="0">
                <a:latin typeface="Calibri"/>
                <a:cs typeface="Calibri"/>
              </a:rPr>
              <a:t>like </a:t>
            </a:r>
            <a:r>
              <a:rPr sz="2600" spc="-5" dirty="0">
                <a:latin typeface="Calibri"/>
                <a:cs typeface="Calibri"/>
              </a:rPr>
              <a:t>about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way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chart is </a:t>
            </a:r>
            <a:r>
              <a:rPr sz="2600" spc="-5" dirty="0">
                <a:latin typeface="Calibri"/>
                <a:cs typeface="Calibri"/>
              </a:rPr>
              <a:t>organized?</a:t>
            </a:r>
            <a:endParaRPr sz="2600" dirty="0">
              <a:latin typeface="Calibri"/>
              <a:cs typeface="Calibri"/>
            </a:endParaRPr>
          </a:p>
          <a:p>
            <a:pPr marL="355600" marR="1092835" indent="-343535">
              <a:lnSpc>
                <a:spcPct val="104600"/>
              </a:lnSpc>
              <a:spcBef>
                <a:spcPts val="60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dirty="0">
                <a:latin typeface="Calibri"/>
                <a:cs typeface="Calibri"/>
              </a:rPr>
              <a:t>What did </a:t>
            </a:r>
            <a:r>
              <a:rPr sz="2600" spc="-10" dirty="0">
                <a:latin typeface="Calibri"/>
                <a:cs typeface="Calibri"/>
              </a:rPr>
              <a:t>you </a:t>
            </a:r>
            <a:r>
              <a:rPr sz="2600" dirty="0">
                <a:latin typeface="Calibri"/>
                <a:cs typeface="Calibri"/>
              </a:rPr>
              <a:t>NOT </a:t>
            </a:r>
            <a:r>
              <a:rPr sz="2600" spc="-5" dirty="0">
                <a:latin typeface="Calibri"/>
                <a:cs typeface="Calibri"/>
              </a:rPr>
              <a:t>like </a:t>
            </a:r>
            <a:r>
              <a:rPr sz="2600" dirty="0">
                <a:latin typeface="Calibri"/>
                <a:cs typeface="Calibri"/>
              </a:rPr>
              <a:t>about the way 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chart is </a:t>
            </a:r>
            <a:r>
              <a:rPr sz="2600" spc="-5" dirty="0">
                <a:latin typeface="Calibri"/>
                <a:cs typeface="Calibri"/>
              </a:rPr>
              <a:t>organized?</a:t>
            </a:r>
            <a:endParaRPr sz="2600" dirty="0">
              <a:latin typeface="Calibri"/>
              <a:cs typeface="Calibri"/>
            </a:endParaRPr>
          </a:p>
          <a:p>
            <a:pPr marL="355600" marR="66675" indent="-343535">
              <a:lnSpc>
                <a:spcPct val="104700"/>
              </a:lnSpc>
              <a:spcBef>
                <a:spcPts val="60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Do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have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another </a:t>
            </a:r>
            <a:r>
              <a:rPr sz="2600" dirty="0">
                <a:latin typeface="Calibri"/>
                <a:cs typeface="Calibri"/>
              </a:rPr>
              <a:t>way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keeping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track of</a:t>
            </a:r>
            <a:r>
              <a:rPr sz="2600" dirty="0">
                <a:latin typeface="Calibri"/>
                <a:cs typeface="Calibri"/>
              </a:rPr>
              <a:t> this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kind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medication information?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3538" y="7001256"/>
            <a:ext cx="1435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latin typeface="Calibri"/>
                <a:cs typeface="Calibri"/>
              </a:rPr>
              <a:t>59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3000" y="685800"/>
            <a:ext cx="7773034" cy="6477000"/>
            <a:chOff x="1143000" y="685800"/>
            <a:chExt cx="7773034" cy="647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685800"/>
              <a:ext cx="7773034" cy="647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3395" y="1063625"/>
              <a:ext cx="1248409" cy="12477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3729" y="5386070"/>
              <a:ext cx="1306195" cy="1305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3265" y="3307714"/>
              <a:ext cx="1331595" cy="13315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8915" y="3224529"/>
              <a:ext cx="1763395" cy="11404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1814" y="5461000"/>
              <a:ext cx="1152525" cy="11525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875" y="1063625"/>
              <a:ext cx="1360170" cy="13557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90925" y="3202813"/>
            <a:ext cx="2876550" cy="15709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50"/>
              </a:spcBef>
            </a:pPr>
            <a:r>
              <a:rPr sz="4000" b="1" spc="-5" dirty="0">
                <a:latin typeface="Arial"/>
                <a:cs typeface="Arial"/>
              </a:rPr>
              <a:t>Medication</a:t>
            </a:r>
            <a:endParaRPr sz="400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470"/>
              </a:spcBef>
            </a:pPr>
            <a:r>
              <a:rPr sz="4000" b="1" spc="-10" dirty="0">
                <a:latin typeface="Arial"/>
                <a:cs typeface="Arial"/>
              </a:rPr>
              <a:t>Resources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99094" y="6401384"/>
            <a:ext cx="2020570" cy="1371600"/>
          </a:xfrm>
          <a:custGeom>
            <a:avLst/>
            <a:gdLst/>
            <a:ahLst/>
            <a:cxnLst/>
            <a:rect l="l" t="t" r="r" b="b"/>
            <a:pathLst>
              <a:path w="2020570" h="1371600">
                <a:moveTo>
                  <a:pt x="2020570" y="0"/>
                </a:moveTo>
                <a:lnTo>
                  <a:pt x="0" y="0"/>
                </a:lnTo>
                <a:lnTo>
                  <a:pt x="0" y="1371015"/>
                </a:lnTo>
                <a:lnTo>
                  <a:pt x="2020570" y="1371015"/>
                </a:lnTo>
                <a:lnTo>
                  <a:pt x="2020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84057" y="6400291"/>
            <a:ext cx="1762125" cy="1097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5"/>
              </a:spcBef>
            </a:pPr>
            <a:r>
              <a:rPr sz="1200" i="1" dirty="0">
                <a:latin typeface="Calibri"/>
                <a:cs typeface="Calibri"/>
              </a:rPr>
              <a:t>All </a:t>
            </a:r>
            <a:r>
              <a:rPr sz="1200" i="1" spc="-5" dirty="0">
                <a:latin typeface="Calibri"/>
                <a:cs typeface="Calibri"/>
              </a:rPr>
              <a:t>icons are made and </a:t>
            </a:r>
            <a:r>
              <a:rPr sz="1200" i="1" dirty="0">
                <a:latin typeface="Calibri"/>
                <a:cs typeface="Calibri"/>
              </a:rPr>
              <a:t>used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courtesy of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Flaticon.com 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(</a:t>
            </a:r>
            <a:r>
              <a:rPr sz="12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https://www.flaticon.com</a:t>
            </a:r>
            <a:r>
              <a:rPr sz="1200" i="1" spc="-5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200" i="1" dirty="0">
                <a:latin typeface="Calibri"/>
                <a:cs typeface="Calibri"/>
              </a:rPr>
              <a:t>) </a:t>
            </a:r>
            <a:r>
              <a:rPr sz="1200" i="1" spc="-26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under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Creative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Commons </a:t>
            </a:r>
            <a:r>
              <a:rPr sz="1200" i="1" dirty="0">
                <a:latin typeface="Calibri"/>
                <a:cs typeface="Calibri"/>
              </a:rPr>
              <a:t> license </a:t>
            </a:r>
            <a:r>
              <a:rPr sz="1200" i="1" spc="-5" dirty="0">
                <a:latin typeface="Calibri"/>
                <a:cs typeface="Calibri"/>
              </a:rPr>
              <a:t>CC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3.0</a:t>
            </a:r>
            <a:r>
              <a:rPr sz="1200" i="1" spc="-1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BY.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151" rIns="0" bIns="0" rtlCol="0">
            <a:spAutoFit/>
          </a:bodyPr>
          <a:lstStyle/>
          <a:p>
            <a:pPr marR="5080">
              <a:lnSpc>
                <a:spcPct val="101899"/>
              </a:lnSpc>
            </a:pPr>
            <a:r>
              <a:rPr sz="4400" dirty="0"/>
              <a:t>What </a:t>
            </a:r>
            <a:r>
              <a:rPr sz="4400" spc="-5" dirty="0"/>
              <a:t>do </a:t>
            </a:r>
            <a:r>
              <a:rPr sz="4400" dirty="0"/>
              <a:t>we </a:t>
            </a:r>
            <a:r>
              <a:rPr sz="4400" spc="-5" dirty="0"/>
              <a:t>mean by “reliable </a:t>
            </a:r>
            <a:r>
              <a:rPr sz="4400" spc="-980" dirty="0"/>
              <a:t> </a:t>
            </a:r>
            <a:r>
              <a:rPr sz="4400" spc="-5" dirty="0"/>
              <a:t>medication</a:t>
            </a:r>
            <a:r>
              <a:rPr sz="4400" spc="-10" dirty="0"/>
              <a:t> </a:t>
            </a:r>
            <a:r>
              <a:rPr sz="4400" dirty="0"/>
              <a:t>resources”?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2552827"/>
            <a:ext cx="7470775" cy="401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Anywhere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anyone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trusted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give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correct</a:t>
            </a:r>
          </a:p>
          <a:p>
            <a:pPr marL="355600">
              <a:lnSpc>
                <a:spcPct val="100000"/>
              </a:lnSpc>
              <a:spcBef>
                <a:spcPts val="165"/>
              </a:spcBef>
            </a:pP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up‐to‐date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medication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information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6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General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tips:</a:t>
            </a:r>
            <a:endParaRPr sz="3000" dirty="0">
              <a:latin typeface="Calibri"/>
              <a:cs typeface="Calibri"/>
            </a:endParaRPr>
          </a:p>
          <a:p>
            <a:pPr marL="753110" marR="5080" lvl="1" indent="-283845">
              <a:lnSpc>
                <a:spcPts val="3260"/>
              </a:lnSpc>
              <a:spcBef>
                <a:spcPts val="80"/>
              </a:spcBef>
              <a:buClr>
                <a:srgbClr val="0070C0"/>
              </a:buClr>
              <a:buChar char="–"/>
              <a:tabLst>
                <a:tab pos="753745" algn="l"/>
              </a:tabLst>
            </a:pPr>
            <a:r>
              <a:rPr sz="2600" dirty="0">
                <a:latin typeface="Calibri"/>
                <a:cs typeface="Calibri"/>
              </a:rPr>
              <a:t>Is 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written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 an </a:t>
            </a:r>
            <a:r>
              <a:rPr sz="2600" spc="-5" dirty="0">
                <a:latin typeface="Calibri"/>
                <a:cs typeface="Calibri"/>
              </a:rPr>
              <a:t>in-person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consultation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 a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health professional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(e.g. doctor, nurse,</a:t>
            </a:r>
            <a:endParaRPr sz="2600" dirty="0">
              <a:latin typeface="Calibri"/>
              <a:cs typeface="Calibri"/>
            </a:endParaRPr>
          </a:p>
          <a:p>
            <a:pPr marL="753110">
              <a:lnSpc>
                <a:spcPct val="100000"/>
              </a:lnSpc>
              <a:spcBef>
                <a:spcPts val="15"/>
              </a:spcBef>
            </a:pPr>
            <a:r>
              <a:rPr sz="2600" spc="-5" dirty="0">
                <a:latin typeface="Calibri"/>
                <a:cs typeface="Calibri"/>
              </a:rPr>
              <a:t>pharmacist)?</a:t>
            </a:r>
            <a:endParaRPr sz="2600" dirty="0">
              <a:latin typeface="Calibri"/>
              <a:cs typeface="Calibri"/>
            </a:endParaRPr>
          </a:p>
          <a:p>
            <a:pPr marL="753110" lvl="1" indent="-283845">
              <a:lnSpc>
                <a:spcPct val="100000"/>
              </a:lnSpc>
              <a:spcBef>
                <a:spcPts val="145"/>
              </a:spcBef>
              <a:buClr>
                <a:srgbClr val="0070C0"/>
              </a:buClr>
              <a:buChar char="–"/>
              <a:tabLst>
                <a:tab pos="753745" algn="l"/>
              </a:tabLst>
            </a:pPr>
            <a:r>
              <a:rPr sz="2600" dirty="0">
                <a:latin typeface="Calibri"/>
                <a:cs typeface="Calibri"/>
              </a:rPr>
              <a:t>Is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information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current?</a:t>
            </a:r>
            <a:endParaRPr sz="2600" dirty="0">
              <a:latin typeface="Calibri"/>
              <a:cs typeface="Calibri"/>
            </a:endParaRPr>
          </a:p>
          <a:p>
            <a:pPr marL="753110" marR="182880" lvl="1" indent="-283845">
              <a:lnSpc>
                <a:spcPts val="3270"/>
              </a:lnSpc>
              <a:spcBef>
                <a:spcPts val="10"/>
              </a:spcBef>
              <a:buClr>
                <a:srgbClr val="0070C0"/>
              </a:buClr>
              <a:buChar char="–"/>
              <a:tabLst>
                <a:tab pos="753745" algn="l"/>
              </a:tabLst>
            </a:pPr>
            <a:r>
              <a:rPr sz="2600" dirty="0">
                <a:latin typeface="Calibri"/>
                <a:cs typeface="Calibri"/>
              </a:rPr>
              <a:t>Is the </a:t>
            </a:r>
            <a:r>
              <a:rPr sz="2600" spc="-5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same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you </a:t>
            </a:r>
            <a:r>
              <a:rPr sz="2600" dirty="0">
                <a:latin typeface="Calibri"/>
                <a:cs typeface="Calibri"/>
              </a:rPr>
              <a:t>check </a:t>
            </a:r>
            <a:r>
              <a:rPr sz="2600" spc="-5" dirty="0">
                <a:latin typeface="Calibri"/>
                <a:cs typeface="Calibri"/>
              </a:rPr>
              <a:t>another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699" y="877570"/>
            <a:ext cx="8283447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spc="-5" dirty="0"/>
              <a:t>Medication information resources: </a:t>
            </a:r>
            <a:r>
              <a:rPr spc="-800" dirty="0"/>
              <a:t> </a:t>
            </a:r>
            <a:r>
              <a:rPr lang="en-US" spc="-5" dirty="0"/>
              <a:t>O</a:t>
            </a:r>
            <a:r>
              <a:rPr spc="-5" dirty="0"/>
              <a:t>nline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699" y="1752600"/>
            <a:ext cx="7490459" cy="444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3535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Calibri"/>
                <a:cs typeface="Calibri"/>
              </a:rPr>
              <a:t>Information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accessible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Internet</a:t>
            </a:r>
            <a:endParaRPr sz="26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40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libri"/>
                <a:cs typeface="Calibri"/>
              </a:rPr>
              <a:t>These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sources</a:t>
            </a:r>
            <a:r>
              <a:rPr sz="2600" dirty="0">
                <a:latin typeface="Calibri"/>
                <a:cs typeface="Calibri"/>
              </a:rPr>
              <a:t> can </a:t>
            </a:r>
            <a:r>
              <a:rPr sz="2600" spc="-5" dirty="0">
                <a:latin typeface="Calibri"/>
                <a:cs typeface="Calibri"/>
              </a:rPr>
              <a:t>give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 information on:</a:t>
            </a:r>
            <a:endParaRPr sz="2600" dirty="0">
              <a:latin typeface="Calibri"/>
              <a:cs typeface="Calibri"/>
            </a:endParaRPr>
          </a:p>
          <a:p>
            <a:pPr marL="756285" marR="5080" lvl="1" indent="-285115">
              <a:lnSpc>
                <a:spcPts val="2420"/>
              </a:lnSpc>
              <a:spcBef>
                <a:spcPts val="655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lang="en-US" sz="2400" spc="-5" dirty="0">
                <a:latin typeface="Calibri"/>
                <a:cs typeface="Calibri"/>
              </a:rPr>
              <a:t>Medical conditions, </a:t>
            </a:r>
            <a:r>
              <a:rPr sz="2400" spc="-5" dirty="0">
                <a:latin typeface="Calibri"/>
                <a:cs typeface="Calibri"/>
              </a:rPr>
              <a:t>reason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side effects, and </a:t>
            </a:r>
            <a:r>
              <a:rPr sz="2400" spc="-5" dirty="0">
                <a:latin typeface="Calibri"/>
                <a:cs typeface="Calibri"/>
              </a:rPr>
              <a:t>drug interactions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3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Calibri"/>
                <a:cs typeface="Calibri"/>
              </a:rPr>
              <a:t>Reliable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sites: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5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Usually 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.org, .gov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.edu</a:t>
            </a:r>
            <a:endParaRPr sz="2400" dirty="0">
              <a:latin typeface="Calibri"/>
              <a:cs typeface="Calibri"/>
            </a:endParaRPr>
          </a:p>
          <a:p>
            <a:pPr marL="756285" marR="309880" lvl="1" indent="-285115">
              <a:lnSpc>
                <a:spcPts val="2420"/>
              </a:lnSpc>
              <a:spcBef>
                <a:spcPts val="645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lot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ad</a:t>
            </a:r>
            <a:r>
              <a:rPr lang="en-US" sz="2400" dirty="0">
                <a:latin typeface="Calibri"/>
                <a:cs typeface="Calibri"/>
              </a:rPr>
              <a:t>vertisement</a:t>
            </a:r>
            <a:r>
              <a:rPr sz="2400" dirty="0">
                <a:latin typeface="Calibri"/>
                <a:cs typeface="Calibri"/>
              </a:rPr>
              <a:t>s in them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lang="en-US" sz="2400" spc="-5" dirty="0">
                <a:latin typeface="Calibri"/>
                <a:cs typeface="Calibri"/>
              </a:rPr>
              <a:t>they are </a:t>
            </a:r>
            <a:r>
              <a:rPr sz="2400" spc="-5" dirty="0">
                <a:latin typeface="Calibri"/>
                <a:cs typeface="Calibri"/>
              </a:rPr>
              <a:t>not trying </a:t>
            </a:r>
            <a:r>
              <a:rPr sz="2400" dirty="0">
                <a:latin typeface="Calibri"/>
                <a:cs typeface="Calibri"/>
              </a:rPr>
              <a:t>to make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money)</a:t>
            </a:r>
          </a:p>
          <a:p>
            <a:pPr marL="756285" marR="163195" lvl="1" indent="-287020">
              <a:lnSpc>
                <a:spcPts val="2440"/>
              </a:lnSpc>
              <a:spcBef>
                <a:spcPts val="605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make claims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lang="en-US" sz="2400" dirty="0">
                <a:latin typeface="Calibri"/>
                <a:cs typeface="Calibri"/>
              </a:rPr>
              <a:t>a product</a:t>
            </a:r>
            <a:r>
              <a:rPr sz="2400" dirty="0">
                <a:latin typeface="Calibri"/>
                <a:cs typeface="Calibri"/>
              </a:rPr>
              <a:t> can treat all </a:t>
            </a:r>
            <a:r>
              <a:rPr sz="2400" spc="-5" dirty="0">
                <a:latin typeface="Calibri"/>
                <a:cs typeface="Calibri"/>
              </a:rPr>
              <a:t>people or </a:t>
            </a:r>
            <a:r>
              <a:rPr sz="2400" dirty="0">
                <a:latin typeface="Calibri"/>
                <a:cs typeface="Calibri"/>
              </a:rPr>
              <a:t>any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sickness</a:t>
            </a:r>
            <a:endParaRPr sz="2400" dirty="0">
              <a:latin typeface="Calibri"/>
              <a:cs typeface="Calibri"/>
            </a:endParaRPr>
          </a:p>
          <a:p>
            <a:pPr marL="756285" lvl="1" indent="-285750">
              <a:lnSpc>
                <a:spcPts val="2880"/>
              </a:lnSpc>
              <a:spcBef>
                <a:spcPts val="125"/>
              </a:spcBef>
              <a:buClr>
                <a:srgbClr val="0070C0"/>
              </a:buClr>
              <a:buSzPct val="108333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Often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“About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Us”</a:t>
            </a:r>
            <a:r>
              <a:rPr sz="2400" spc="-5" dirty="0">
                <a:latin typeface="Calibri"/>
                <a:cs typeface="Calibri"/>
              </a:rPr>
              <a:t> 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“Contact” page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tell</a:t>
            </a:r>
            <a:r>
              <a:rPr lang="en-US" sz="2400" dirty="0"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ts val="2640"/>
              </a:lnSpc>
            </a:pPr>
            <a:r>
              <a:rPr sz="2400" dirty="0">
                <a:latin typeface="Calibri"/>
                <a:cs typeface="Calibri"/>
              </a:rPr>
              <a:t>you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wrote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information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70"/>
            <a:ext cx="1883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Wikipedia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7232" y="1640560"/>
            <a:ext cx="8100568" cy="4303358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45"/>
              </a:spcBef>
              <a:buClr>
                <a:srgbClr val="0070C0"/>
              </a:buClr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An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online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encyclopedia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95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Information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not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always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trustworthy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because:</a:t>
            </a:r>
            <a:endParaRPr sz="3200" dirty="0">
              <a:latin typeface="Calibri"/>
              <a:cs typeface="Calibri"/>
            </a:endParaRPr>
          </a:p>
          <a:p>
            <a:pPr marL="755015" marR="601345" lvl="1" indent="-285115">
              <a:lnSpc>
                <a:spcPct val="105100"/>
              </a:lnSpc>
              <a:spcBef>
                <a:spcPts val="720"/>
              </a:spcBef>
              <a:buClr>
                <a:srgbClr val="0070C0"/>
              </a:buClr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know who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wrote the information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(are they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expert?)</a:t>
            </a:r>
            <a:endParaRPr sz="2800" dirty="0">
              <a:latin typeface="Calibri"/>
              <a:cs typeface="Calibri"/>
            </a:endParaRPr>
          </a:p>
          <a:p>
            <a:pPr marL="756285" marR="1923414" lvl="1" indent="-287020">
              <a:lnSpc>
                <a:spcPct val="104600"/>
              </a:lnSpc>
              <a:spcBef>
                <a:spcPts val="695"/>
              </a:spcBef>
              <a:buClr>
                <a:srgbClr val="0070C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You do not </a:t>
            </a:r>
            <a:r>
              <a:rPr sz="2800" dirty="0">
                <a:latin typeface="Calibri"/>
                <a:cs typeface="Calibri"/>
              </a:rPr>
              <a:t>know who </a:t>
            </a:r>
            <a:r>
              <a:rPr sz="2800" spc="-5" dirty="0">
                <a:latin typeface="Calibri"/>
                <a:cs typeface="Calibri"/>
              </a:rPr>
              <a:t>reviewed 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(are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expert?)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4"/>
              </a:spcBef>
              <a:buClr>
                <a:srgbClr val="0070C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May</a:t>
            </a:r>
            <a:r>
              <a:rPr sz="2800" spc="-10" dirty="0">
                <a:latin typeface="Calibri"/>
                <a:cs typeface="Calibri"/>
              </a:rPr>
              <a:t> not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include </a:t>
            </a:r>
            <a:r>
              <a:rPr sz="2800" spc="-10" dirty="0">
                <a:latin typeface="Calibri"/>
                <a:cs typeface="Calibri"/>
              </a:rPr>
              <a:t>new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research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information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lr>
                <a:srgbClr val="0070C0"/>
              </a:buClr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Information </a:t>
            </a:r>
            <a:r>
              <a:rPr sz="280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difficult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understand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70"/>
            <a:ext cx="8283447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spc="-5" dirty="0"/>
              <a:t>Medication information resources: </a:t>
            </a:r>
            <a:r>
              <a:rPr spc="-800" dirty="0"/>
              <a:t> </a:t>
            </a:r>
            <a:r>
              <a:rPr lang="en-US" spc="-5" dirty="0"/>
              <a:t>P</a:t>
            </a:r>
            <a:r>
              <a:rPr spc="-5" dirty="0"/>
              <a:t>eople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00200"/>
            <a:ext cx="7556500" cy="41479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6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Who?</a:t>
            </a:r>
            <a:endParaRPr lang="en-US" sz="2800" spc="-5" dirty="0">
              <a:latin typeface="Calibri"/>
              <a:cs typeface="Calibri"/>
            </a:endParaRPr>
          </a:p>
          <a:p>
            <a:pPr marL="755015" marR="5080" lvl="1" indent="-285115">
              <a:lnSpc>
                <a:spcPct val="104700"/>
              </a:lnSpc>
              <a:spcBef>
                <a:spcPts val="695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lang="en-US" sz="2400" dirty="0">
                <a:cs typeface="Calibri"/>
              </a:rPr>
              <a:t>Health care </a:t>
            </a:r>
            <a:r>
              <a:rPr lang="en-US" sz="2400" spc="-5" dirty="0">
                <a:cs typeface="Calibri"/>
              </a:rPr>
              <a:t>providers </a:t>
            </a:r>
            <a:r>
              <a:rPr lang="en-US" sz="2400" dirty="0">
                <a:cs typeface="Calibri"/>
              </a:rPr>
              <a:t>include your community </a:t>
            </a:r>
            <a:r>
              <a:rPr lang="en-US" sz="2400" spc="-5" dirty="0">
                <a:cs typeface="Calibri"/>
              </a:rPr>
              <a:t>pharmacist, </a:t>
            </a:r>
            <a:r>
              <a:rPr lang="en-US" sz="2400" spc="-53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doctor,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nurse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practitioner,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public health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nurse</a:t>
            </a:r>
            <a:endParaRPr lang="en-US" sz="2400" dirty="0">
              <a:cs typeface="Calibri"/>
            </a:endParaRPr>
          </a:p>
          <a:p>
            <a:pPr marL="755015" lvl="1" indent="-287020">
              <a:lnSpc>
                <a:spcPct val="100000"/>
              </a:lnSpc>
              <a:spcBef>
                <a:spcPts val="770"/>
              </a:spcBef>
              <a:buClr>
                <a:srgbClr val="0070C0"/>
              </a:buClr>
              <a:buChar char="–"/>
              <a:tabLst>
                <a:tab pos="755015" algn="l"/>
                <a:tab pos="755650" algn="l"/>
              </a:tabLst>
            </a:pPr>
            <a:r>
              <a:rPr lang="en-US" sz="2400" spc="-5" dirty="0">
                <a:cs typeface="Calibri"/>
              </a:rPr>
              <a:t>Telehealth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Ontario (Toll‐free:</a:t>
            </a:r>
            <a:r>
              <a:rPr lang="en-US" sz="2400" spc="20" dirty="0">
                <a:solidFill>
                  <a:srgbClr val="0000FF"/>
                </a:solidFill>
                <a:cs typeface="Calibri"/>
              </a:rPr>
              <a:t> </a:t>
            </a:r>
            <a:r>
              <a:rPr lang="en-US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1‐866‐797‐0000</a:t>
            </a:r>
            <a:r>
              <a:rPr lang="en-US" sz="2400" spc="-5" dirty="0">
                <a:cs typeface="Calibri"/>
              </a:rPr>
              <a:t>)</a:t>
            </a:r>
            <a:endParaRPr lang="en-US" sz="2400" dirty="0">
              <a:cs typeface="Calibri"/>
            </a:endParaRPr>
          </a:p>
          <a:p>
            <a:pPr marL="756285" marR="480695" lvl="1" indent="-287020">
              <a:lnSpc>
                <a:spcPct val="105100"/>
              </a:lnSpc>
              <a:spcBef>
                <a:spcPts val="630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lang="en-US" sz="2400" dirty="0">
                <a:cs typeface="Calibri"/>
              </a:rPr>
              <a:t>Be careful </a:t>
            </a:r>
            <a:r>
              <a:rPr lang="en-US" sz="2400" spc="-5" dirty="0">
                <a:cs typeface="Calibri"/>
              </a:rPr>
              <a:t>of information from </a:t>
            </a:r>
            <a:r>
              <a:rPr lang="en-US" sz="2400" dirty="0">
                <a:cs typeface="Calibri"/>
              </a:rPr>
              <a:t>your </a:t>
            </a:r>
            <a:r>
              <a:rPr lang="en-US" sz="2400" spc="-5" dirty="0">
                <a:cs typeface="Calibri"/>
              </a:rPr>
              <a:t>family, </a:t>
            </a:r>
            <a:r>
              <a:rPr lang="en-US" sz="2400" spc="-10" dirty="0">
                <a:cs typeface="Calibri"/>
              </a:rPr>
              <a:t>friends, or </a:t>
            </a:r>
            <a:r>
              <a:rPr lang="en-US" sz="2400" spc="-530" dirty="0">
                <a:cs typeface="Calibri"/>
              </a:rPr>
              <a:t> </a:t>
            </a:r>
            <a:r>
              <a:rPr lang="en-US" sz="2400" spc="-5" dirty="0" err="1">
                <a:cs typeface="Calibri"/>
              </a:rPr>
              <a:t>neighbours</a:t>
            </a:r>
            <a:r>
              <a:rPr lang="en-US" sz="2400" spc="-5" dirty="0">
                <a:cs typeface="Calibri"/>
              </a:rPr>
              <a:t> (are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they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 expert?)</a:t>
            </a:r>
            <a:endParaRPr lang="en-US" sz="28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06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libri"/>
                <a:cs typeface="Calibri"/>
              </a:rPr>
              <a:t>Health care providers can give you information on any of the details in the medication chart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8224520" cy="1232645"/>
          </a:xfrm>
          <a:prstGeom prst="rect">
            <a:avLst/>
          </a:prstGeom>
        </p:spPr>
        <p:txBody>
          <a:bodyPr vert="horz" wrap="square" lIns="0" tIns="77724" rIns="0" bIns="0" rtlCol="0">
            <a:spAutoFit/>
          </a:bodyPr>
          <a:lstStyle/>
          <a:p>
            <a:pPr marR="5080">
              <a:lnSpc>
                <a:spcPts val="4520"/>
              </a:lnSpc>
            </a:pPr>
            <a:r>
              <a:rPr spc="-5" dirty="0"/>
              <a:t>Beware: </a:t>
            </a:r>
            <a:r>
              <a:rPr lang="en-US" spc="-5" dirty="0"/>
              <a:t>T</a:t>
            </a:r>
            <a:r>
              <a:rPr spc="-5" dirty="0"/>
              <a:t>elevision, radio </a:t>
            </a:r>
            <a:r>
              <a:rPr dirty="0"/>
              <a:t>shows and </a:t>
            </a:r>
            <a:r>
              <a:rPr spc="-800" dirty="0"/>
              <a:t> </a:t>
            </a:r>
            <a:r>
              <a:rPr dirty="0"/>
              <a:t>commercials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362200"/>
            <a:ext cx="7342505" cy="31680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721995" indent="-343535">
              <a:lnSpc>
                <a:spcPts val="4020"/>
              </a:lnSpc>
              <a:spcBef>
                <a:spcPts val="8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Often </a:t>
            </a:r>
            <a:r>
              <a:rPr sz="3200" dirty="0">
                <a:latin typeface="Calibri"/>
                <a:cs typeface="Calibri"/>
              </a:rPr>
              <a:t>exaggerated </a:t>
            </a:r>
            <a:r>
              <a:rPr sz="3200" spc="-5" dirty="0">
                <a:latin typeface="Calibri"/>
                <a:cs typeface="Calibri"/>
              </a:rPr>
              <a:t>information </a:t>
            </a:r>
            <a:r>
              <a:rPr sz="3200" dirty="0">
                <a:latin typeface="Calibri"/>
                <a:cs typeface="Calibri"/>
              </a:rPr>
              <a:t>that 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always </a:t>
            </a:r>
            <a:r>
              <a:rPr sz="3200" spc="-5" dirty="0">
                <a:latin typeface="Calibri"/>
                <a:cs typeface="Calibri"/>
              </a:rPr>
              <a:t>supported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quality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3200" spc="-5" dirty="0">
                <a:latin typeface="Calibri"/>
                <a:cs typeface="Calibri"/>
              </a:rPr>
              <a:t>evidence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4700"/>
              </a:lnSpc>
              <a:spcBef>
                <a:spcPts val="79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Always talk with your </a:t>
            </a:r>
            <a:r>
              <a:rPr sz="3200" spc="-5" dirty="0">
                <a:latin typeface="Calibri"/>
                <a:cs typeface="Calibri"/>
              </a:rPr>
              <a:t>health </a:t>
            </a:r>
            <a:r>
              <a:rPr sz="3200" dirty="0">
                <a:latin typeface="Calibri"/>
                <a:cs typeface="Calibri"/>
              </a:rPr>
              <a:t>care </a:t>
            </a:r>
            <a:r>
              <a:rPr sz="3200" spc="-5" dirty="0">
                <a:latin typeface="Calibri"/>
                <a:cs typeface="Calibri"/>
              </a:rPr>
              <a:t>provider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first (even </a:t>
            </a:r>
            <a:r>
              <a:rPr sz="3200" dirty="0">
                <a:latin typeface="Calibri"/>
                <a:cs typeface="Calibri"/>
              </a:rPr>
              <a:t>if it is a </a:t>
            </a:r>
            <a:r>
              <a:rPr sz="3200" spc="-5" dirty="0">
                <a:latin typeface="Calibri"/>
                <a:cs typeface="Calibri"/>
              </a:rPr>
              <a:t>doctor or pharmacist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sharing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information)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70"/>
            <a:ext cx="8394700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dirty="0"/>
              <a:t>Great </a:t>
            </a:r>
            <a:r>
              <a:rPr spc="-5" dirty="0"/>
              <a:t>sources of medication </a:t>
            </a:r>
            <a:r>
              <a:rPr spc="-800" dirty="0"/>
              <a:t> </a:t>
            </a:r>
            <a:r>
              <a:rPr spc="-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981200"/>
            <a:ext cx="6822440" cy="163448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27685" marR="1258570" indent="-514350">
              <a:lnSpc>
                <a:spcPts val="4020"/>
              </a:lnSpc>
              <a:spcBef>
                <a:spcPts val="85"/>
              </a:spcBef>
              <a:buClr>
                <a:srgbClr val="0070C0"/>
              </a:buClr>
              <a:buFont typeface="+mj-lt"/>
              <a:buAutoNum type="arabicPeriod"/>
              <a:tabLst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Your health </a:t>
            </a:r>
            <a:r>
              <a:rPr sz="3200" dirty="0">
                <a:latin typeface="Calibri"/>
                <a:cs typeface="Calibri"/>
              </a:rPr>
              <a:t>care provider </a:t>
            </a:r>
            <a:r>
              <a:rPr sz="3200" spc="-5" dirty="0">
                <a:latin typeface="Calibri"/>
                <a:cs typeface="Calibri"/>
              </a:rPr>
              <a:t>(e.g.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physician, pharmacist,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nurse)</a:t>
            </a:r>
            <a:endParaRPr sz="32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00"/>
              </a:spcBef>
              <a:buClr>
                <a:srgbClr val="0070C0"/>
              </a:buClr>
              <a:buFont typeface="Trebuchet MS"/>
              <a:buAutoNum type="arabicPeriod"/>
              <a:tabLst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Medline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Plus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www.medlineplus.</a:t>
            </a:r>
            <a:r>
              <a:rPr lang="en-US" sz="32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gov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030" y="3423284"/>
            <a:ext cx="32124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Let’s</a:t>
            </a:r>
            <a:r>
              <a:rPr sz="4400" spc="-70" dirty="0"/>
              <a:t> </a:t>
            </a:r>
            <a:r>
              <a:rPr sz="4400" spc="-5" dirty="0"/>
              <a:t>practice!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6526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Let’s</a:t>
            </a:r>
            <a:r>
              <a:rPr sz="4400" spc="-25" dirty="0"/>
              <a:t> </a:t>
            </a:r>
            <a:r>
              <a:rPr sz="4400" spc="-5" dirty="0"/>
              <a:t>discuss</a:t>
            </a:r>
            <a:r>
              <a:rPr sz="4400" spc="-25" dirty="0"/>
              <a:t> </a:t>
            </a:r>
            <a:r>
              <a:rPr sz="4400" dirty="0"/>
              <a:t>the</a:t>
            </a:r>
            <a:r>
              <a:rPr sz="4400" spc="-20" dirty="0"/>
              <a:t> </a:t>
            </a:r>
            <a:r>
              <a:rPr sz="4400" spc="-5" dirty="0"/>
              <a:t>information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7232" y="1822830"/>
            <a:ext cx="6553834" cy="44704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640"/>
              </a:spcBef>
              <a:buClr>
                <a:srgbClr val="0070C0"/>
              </a:buClr>
              <a:buChar char="•"/>
              <a:tabLst>
                <a:tab pos="353695" algn="l"/>
                <a:tab pos="354330" algn="l"/>
              </a:tabLst>
            </a:pPr>
            <a:r>
              <a:rPr sz="3000" dirty="0">
                <a:latin typeface="Calibri"/>
                <a:cs typeface="Calibri"/>
              </a:rPr>
              <a:t>Was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easy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find?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Was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-5" dirty="0">
                <a:latin typeface="Calibri"/>
                <a:cs typeface="Calibri"/>
              </a:rPr>
              <a:t> easy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understand?</a:t>
            </a:r>
            <a:endParaRPr sz="3000">
              <a:latin typeface="Calibri"/>
              <a:cs typeface="Calibri"/>
            </a:endParaRPr>
          </a:p>
          <a:p>
            <a:pPr marL="355600" marR="658495" indent="-343535">
              <a:lnSpc>
                <a:spcPts val="3400"/>
              </a:lnSpc>
              <a:spcBef>
                <a:spcPts val="80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Was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information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same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all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5" dirty="0">
                <a:latin typeface="Calibri"/>
                <a:cs typeface="Calibri"/>
              </a:rPr>
              <a:t> resources?</a:t>
            </a:r>
            <a:endParaRPr sz="3000">
              <a:latin typeface="Calibri"/>
              <a:cs typeface="Calibri"/>
            </a:endParaRPr>
          </a:p>
          <a:p>
            <a:pPr marL="355600" marR="5080" indent="-343535">
              <a:lnSpc>
                <a:spcPts val="3410"/>
              </a:lnSpc>
              <a:spcBef>
                <a:spcPts val="72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Are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there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any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questions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5" dirty="0">
                <a:latin typeface="Calibri"/>
                <a:cs typeface="Calibri"/>
              </a:rPr>
              <a:t> have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about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information?</a:t>
            </a:r>
            <a:endParaRPr sz="3000">
              <a:latin typeface="Calibri"/>
              <a:cs typeface="Calibri"/>
            </a:endParaRPr>
          </a:p>
          <a:p>
            <a:pPr marL="355600" marR="497840" indent="-343535">
              <a:lnSpc>
                <a:spcPts val="3410"/>
              </a:lnSpc>
              <a:spcBef>
                <a:spcPts val="70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Where would </a:t>
            </a:r>
            <a:r>
              <a:rPr sz="3000" dirty="0">
                <a:latin typeface="Calibri"/>
                <a:cs typeface="Calibri"/>
              </a:rPr>
              <a:t>you go </a:t>
            </a:r>
            <a:r>
              <a:rPr sz="3000" spc="-5" dirty="0">
                <a:latin typeface="Calibri"/>
                <a:cs typeface="Calibri"/>
              </a:rPr>
              <a:t>now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find 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answers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your</a:t>
            </a:r>
            <a:r>
              <a:rPr sz="3000" spc="-5" dirty="0">
                <a:latin typeface="Calibri"/>
                <a:cs typeface="Calibri"/>
              </a:rPr>
              <a:t> questions?</a:t>
            </a:r>
            <a:endParaRPr sz="3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How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would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you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this information?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677108"/>
          </a:xfrm>
        </p:spPr>
        <p:txBody>
          <a:bodyPr/>
          <a:lstStyle/>
          <a:p>
            <a:pPr algn="l"/>
            <a:r>
              <a:rPr lang="en-US" sz="44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The development of this workshop series has been supported by The Centre for Aging and Brain Health Innovation (CABHI) and Centres for Learning, Research and Innovation in Long-Term Care (CLRI) at Bruyère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Content was originally developed and reviewed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Pharmacists with the Bruyère Deprescribing Research Team: Pam Howell, Lisa Richardson and Barbara Farrell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co-investigators: James Conklin and Lalitha Raman-Wilms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advisory member: Kathryn Mulder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lang="en-US" sz="2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877570"/>
            <a:ext cx="8283447" cy="116506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4520"/>
              </a:lnSpc>
              <a:spcBef>
                <a:spcPts val="85"/>
              </a:spcBef>
            </a:pPr>
            <a:r>
              <a:rPr sz="3600" spc="-5" dirty="0">
                <a:latin typeface="Calibri"/>
                <a:cs typeface="Calibri"/>
              </a:rPr>
              <a:t>Homework</a:t>
            </a:r>
            <a:r>
              <a:rPr lang="en-US" sz="3600" spc="-5" dirty="0">
                <a:latin typeface="Calibri"/>
                <a:cs typeface="Calibri"/>
              </a:rPr>
              <a:t> part 1</a:t>
            </a:r>
            <a:r>
              <a:rPr sz="3600" spc="-5" dirty="0">
                <a:latin typeface="Calibri"/>
                <a:cs typeface="Calibri"/>
              </a:rPr>
              <a:t>: </a:t>
            </a:r>
            <a:r>
              <a:rPr lang="en-US" sz="3600" spc="-5" dirty="0">
                <a:latin typeface="Calibri"/>
                <a:cs typeface="Calibri"/>
              </a:rPr>
              <a:t>Adding to </a:t>
            </a:r>
            <a:r>
              <a:rPr lang="en-US" sz="3600" dirty="0">
                <a:latin typeface="Calibri"/>
                <a:cs typeface="Calibri"/>
              </a:rPr>
              <a:t>a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medication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chart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310" y="3340988"/>
            <a:ext cx="6851650" cy="203517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065" marR="5080" indent="-3810" algn="ctr">
              <a:lnSpc>
                <a:spcPts val="4020"/>
              </a:lnSpc>
              <a:spcBef>
                <a:spcPts val="25"/>
              </a:spcBef>
            </a:pPr>
            <a:r>
              <a:rPr lang="en-US" sz="3200" spc="-5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se </a:t>
            </a:r>
            <a:r>
              <a:rPr lang="en-US" sz="3200" spc="-5" dirty="0">
                <a:latin typeface="Calibri"/>
                <a:cs typeface="Calibri"/>
              </a:rPr>
              <a:t>reliable</a:t>
            </a:r>
            <a:r>
              <a:rPr sz="3200" spc="-5" dirty="0">
                <a:latin typeface="Calibri"/>
                <a:cs typeface="Calibri"/>
              </a:rPr>
              <a:t> resources </a:t>
            </a:r>
            <a:r>
              <a:rPr sz="3200" spc="5" dirty="0">
                <a:latin typeface="Calibri"/>
                <a:cs typeface="Calibri"/>
              </a:rPr>
              <a:t>to</a:t>
            </a:r>
            <a:r>
              <a:rPr lang="en-US" sz="3200" spc="5" dirty="0">
                <a:latin typeface="Calibri"/>
                <a:cs typeface="Calibri"/>
              </a:rPr>
              <a:t> fill in missing information, add more </a:t>
            </a:r>
            <a:r>
              <a:rPr sz="3200" spc="-5" dirty="0">
                <a:latin typeface="Calibri"/>
                <a:cs typeface="Calibri"/>
              </a:rPr>
              <a:t>details </a:t>
            </a:r>
            <a:r>
              <a:rPr lang="en-US" sz="3200" spc="-5" dirty="0">
                <a:latin typeface="Calibri"/>
                <a:cs typeface="Calibri"/>
              </a:rPr>
              <a:t>about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medication </a:t>
            </a:r>
            <a:r>
              <a:rPr sz="3200" spc="-5" dirty="0">
                <a:latin typeface="Calibri"/>
                <a:cs typeface="Calibri"/>
              </a:rPr>
              <a:t>history</a:t>
            </a:r>
            <a:r>
              <a:rPr lang="en-US" sz="3200" spc="-5" dirty="0">
                <a:latin typeface="Calibri"/>
                <a:cs typeface="Calibri"/>
              </a:rPr>
              <a:t>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learn </a:t>
            </a:r>
            <a:r>
              <a:rPr sz="320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about</a:t>
            </a:r>
            <a:r>
              <a:rPr sz="3200" dirty="0">
                <a:latin typeface="Calibri"/>
                <a:cs typeface="Calibri"/>
              </a:rPr>
              <a:t> the </a:t>
            </a:r>
            <a:r>
              <a:rPr sz="3200" spc="-5" dirty="0">
                <a:latin typeface="Calibri"/>
                <a:cs typeface="Calibri"/>
              </a:rPr>
              <a:t>medications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69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699" y="877570"/>
            <a:ext cx="8283447" cy="554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spc="-5" dirty="0"/>
              <a:t>Homework</a:t>
            </a:r>
            <a:r>
              <a:rPr lang="en-US" spc="-5" dirty="0"/>
              <a:t> part 2</a:t>
            </a:r>
            <a:r>
              <a:rPr spc="-5" dirty="0"/>
              <a:t>: </a:t>
            </a:r>
            <a:r>
              <a:rPr lang="en-US" spc="-5" dirty="0"/>
              <a:t>R</a:t>
            </a:r>
            <a:r>
              <a:rPr spc="-5" dirty="0"/>
              <a:t>eflections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01699" y="1752600"/>
            <a:ext cx="7799070" cy="34518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6870" marR="333375" indent="-343535">
              <a:lnSpc>
                <a:spcPts val="2950"/>
              </a:lnSpc>
              <a:spcBef>
                <a:spcPts val="340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600" spc="-5" dirty="0">
                <a:latin typeface="Calibri"/>
                <a:cs typeface="Calibri"/>
              </a:rPr>
              <a:t>Fill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out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reflections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worksheet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discuss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next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workshop</a:t>
            </a: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Clr>
                <a:srgbClr val="0070C0"/>
              </a:buClr>
              <a:buChar char="•"/>
              <a:tabLst>
                <a:tab pos="356870" algn="l"/>
                <a:tab pos="357505" algn="l"/>
              </a:tabLst>
            </a:pPr>
            <a:r>
              <a:rPr sz="2600" dirty="0">
                <a:latin typeface="Calibri"/>
                <a:cs typeface="Calibri"/>
              </a:rPr>
              <a:t>Based </a:t>
            </a:r>
            <a:r>
              <a:rPr sz="2600" spc="-5" dirty="0">
                <a:latin typeface="Calibri"/>
                <a:cs typeface="Calibri"/>
              </a:rPr>
              <a:t>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medication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information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you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now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have:</a:t>
            </a:r>
            <a:endParaRPr sz="2600" dirty="0">
              <a:latin typeface="Calibri"/>
              <a:cs typeface="Calibri"/>
            </a:endParaRPr>
          </a:p>
          <a:p>
            <a:pPr marL="756285" marR="684530" lvl="1" indent="-285115">
              <a:lnSpc>
                <a:spcPts val="2500"/>
              </a:lnSpc>
              <a:spcBef>
                <a:spcPts val="670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you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need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medication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conversation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health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care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provider?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 why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not?</a:t>
            </a:r>
            <a:endParaRPr sz="2200" dirty="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370"/>
              </a:spcBef>
              <a:buClr>
                <a:srgbClr val="0070C0"/>
              </a:buClr>
              <a:buChar char="–"/>
              <a:tabLst>
                <a:tab pos="757555" algn="l"/>
                <a:tab pos="758190" algn="l"/>
              </a:tabLst>
            </a:pPr>
            <a:r>
              <a:rPr sz="2200" spc="-5" dirty="0">
                <a:latin typeface="Calibri"/>
                <a:cs typeface="Calibri"/>
              </a:rPr>
              <a:t>Why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 you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want 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conversation?</a:t>
            </a:r>
            <a:endParaRPr sz="2200" dirty="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420"/>
              </a:spcBef>
              <a:buClr>
                <a:srgbClr val="0070C0"/>
              </a:buClr>
              <a:buChar char="–"/>
              <a:tabLst>
                <a:tab pos="757555" algn="l"/>
                <a:tab pos="758190" algn="l"/>
              </a:tabLst>
            </a:pP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would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you </a:t>
            </a:r>
            <a:r>
              <a:rPr sz="2200" spc="-10" dirty="0">
                <a:latin typeface="Calibri"/>
                <a:cs typeface="Calibri"/>
              </a:rPr>
              <a:t>have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conversation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with?</a:t>
            </a:r>
            <a:endParaRPr sz="2200" dirty="0">
              <a:latin typeface="Calibri"/>
              <a:cs typeface="Calibri"/>
            </a:endParaRPr>
          </a:p>
          <a:p>
            <a:pPr marL="756285" marR="385445" lvl="1" indent="-285115">
              <a:lnSpc>
                <a:spcPts val="2500"/>
              </a:lnSpc>
              <a:spcBef>
                <a:spcPts val="635"/>
              </a:spcBef>
              <a:buClr>
                <a:srgbClr val="0070C0"/>
              </a:buClr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Is there anything that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worries </a:t>
            </a:r>
            <a:r>
              <a:rPr sz="2200" spc="-5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might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stop you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having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conversation?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8224520" cy="1107996"/>
          </a:xfrm>
        </p:spPr>
        <p:txBody>
          <a:bodyPr/>
          <a:lstStyle/>
          <a:p>
            <a:r>
              <a:rPr lang="en-US" dirty="0"/>
              <a:t>Information expert: where does your  opinion fit (as a patient and/or caregiver)?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r>
              <a:rPr lang="en-US"/>
              <a:t>70</a:t>
            </a:r>
            <a:endParaRPr lang="en-US" dirty="0"/>
          </a:p>
        </p:txBody>
      </p:sp>
      <p:pic>
        <p:nvPicPr>
          <p:cNvPr id="16" name="Picture 15" descr="H:\Research\Venn diagra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4" b="13889"/>
          <a:stretch/>
        </p:blipFill>
        <p:spPr bwMode="auto">
          <a:xfrm>
            <a:off x="1066800" y="1981200"/>
            <a:ext cx="7696200" cy="517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900"/>
              </a:lnSpc>
              <a:spcBef>
                <a:spcPts val="100"/>
              </a:spcBef>
            </a:pPr>
            <a:r>
              <a:rPr spc="-5" dirty="0"/>
              <a:t>Overview of </a:t>
            </a:r>
            <a:r>
              <a:rPr dirty="0"/>
              <a:t>the </a:t>
            </a:r>
            <a:r>
              <a:rPr spc="-5" dirty="0"/>
              <a:t>resources listed </a:t>
            </a:r>
            <a:r>
              <a:rPr dirty="0"/>
              <a:t>in your </a:t>
            </a:r>
            <a:r>
              <a:rPr spc="-800" dirty="0"/>
              <a:t> </a:t>
            </a:r>
            <a:r>
              <a:rPr dirty="0"/>
              <a:t>workbook</a:t>
            </a:r>
            <a:r>
              <a:rPr spc="-5" dirty="0"/>
              <a:t> for</a:t>
            </a:r>
            <a:r>
              <a:rPr dirty="0"/>
              <a:t> this</a:t>
            </a:r>
            <a:r>
              <a:rPr spc="-5" dirty="0"/>
              <a:t> session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1694" y="2162810"/>
            <a:ext cx="8173084" cy="2710815"/>
            <a:chOff x="861694" y="2162810"/>
            <a:chExt cx="8173084" cy="2710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694" y="2162810"/>
              <a:ext cx="4202303" cy="2710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3490" y="2162810"/>
              <a:ext cx="3971290" cy="260210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145" y="4975872"/>
            <a:ext cx="5151755" cy="21079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69"/>
            <a:ext cx="7409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What we’ll</a:t>
            </a:r>
            <a:r>
              <a:rPr sz="4000" dirty="0"/>
              <a:t> do</a:t>
            </a:r>
            <a:r>
              <a:rPr sz="4000" spc="-5" dirty="0"/>
              <a:t> at</a:t>
            </a:r>
            <a:r>
              <a:rPr sz="4000" spc="10" dirty="0"/>
              <a:t> </a:t>
            </a:r>
            <a:r>
              <a:rPr sz="4000" spc="-5" dirty="0"/>
              <a:t>the</a:t>
            </a:r>
            <a:r>
              <a:rPr sz="4000" spc="-10" dirty="0"/>
              <a:t> next</a:t>
            </a:r>
            <a:r>
              <a:rPr sz="4000" spc="10" dirty="0"/>
              <a:t> </a:t>
            </a:r>
            <a:r>
              <a:rPr sz="4000" spc="-5" dirty="0"/>
              <a:t>workshop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67232" y="1777720"/>
            <a:ext cx="6664325" cy="22675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6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Review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homework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4900"/>
              </a:lnSpc>
              <a:spcBef>
                <a:spcPts val="770"/>
              </a:spcBef>
              <a:buClr>
                <a:srgbClr val="0070C0"/>
              </a:buClr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Share ideas on how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have useful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conversations </a:t>
            </a:r>
            <a:r>
              <a:rPr sz="3200" dirty="0">
                <a:latin typeface="Calibri"/>
                <a:cs typeface="Calibri"/>
              </a:rPr>
              <a:t>about medications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health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providers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2040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Wrap‐up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752600"/>
            <a:ext cx="6924040" cy="297837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Questions?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Next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session:</a:t>
            </a:r>
            <a:endParaRPr lang="en-US"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Contact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us:</a:t>
            </a:r>
            <a:endParaRPr sz="2800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5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have any q</a:t>
            </a:r>
            <a:r>
              <a:rPr sz="2800" spc="-5" dirty="0">
                <a:latin typeface="Calibri"/>
                <a:cs typeface="Calibri"/>
              </a:rPr>
              <a:t>uestions</a:t>
            </a:r>
            <a:r>
              <a:rPr lang="en-US" sz="2800" spc="-5" dirty="0">
                <a:latin typeface="Calibri"/>
                <a:cs typeface="Calibri"/>
              </a:rPr>
              <a:t> 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concerns</a:t>
            </a:r>
            <a:endParaRPr lang="en-US" sz="2800" spc="-5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55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w</a:t>
            </a:r>
            <a:r>
              <a:rPr sz="2800" spc="-5" dirty="0">
                <a:latin typeface="Calibri"/>
                <a:cs typeface="Calibri"/>
              </a:rPr>
              <a:t>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electronic copy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chart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resource list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50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109218"/>
            <a:ext cx="5099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Overview</a:t>
            </a:r>
            <a:r>
              <a:rPr sz="4400" spc="-25" dirty="0"/>
              <a:t>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dirty="0"/>
              <a:t>the</a:t>
            </a:r>
            <a:r>
              <a:rPr sz="4400" spc="-20" dirty="0"/>
              <a:t> </a:t>
            </a:r>
            <a:r>
              <a:rPr sz="4400" spc="-5" dirty="0"/>
              <a:t>series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905000"/>
            <a:ext cx="6949440" cy="4040504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115"/>
              </a:spcBef>
              <a:buClr>
                <a:srgbClr val="0070C0"/>
              </a:buClr>
              <a:buChar char="•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Overall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goals:</a:t>
            </a:r>
            <a:endParaRPr sz="3200" dirty="0">
              <a:latin typeface="Calibri"/>
              <a:cs typeface="Calibri"/>
            </a:endParaRPr>
          </a:p>
          <a:p>
            <a:pPr marL="731520" lvl="1" indent="-285115">
              <a:lnSpc>
                <a:spcPct val="100000"/>
              </a:lnSpc>
              <a:spcBef>
                <a:spcPts val="880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-5" dirty="0">
                <a:latin typeface="Calibri"/>
                <a:cs typeface="Calibri"/>
              </a:rPr>
              <a:t> information and experiences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endParaRPr sz="2800" dirty="0">
              <a:latin typeface="Calibri"/>
              <a:cs typeface="Calibri"/>
            </a:endParaRPr>
          </a:p>
          <a:p>
            <a:pPr marL="731520" marR="5080">
              <a:lnSpc>
                <a:spcPct val="104600"/>
              </a:lnSpc>
              <a:spcBef>
                <a:spcPts val="15"/>
              </a:spcBef>
            </a:pPr>
            <a:r>
              <a:rPr sz="2800" spc="-5" dirty="0">
                <a:latin typeface="Calibri"/>
                <a:cs typeface="Calibri"/>
              </a:rPr>
              <a:t>‘polypharmacy’,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‘medication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management’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‘deprescribing’</a:t>
            </a:r>
            <a:endParaRPr sz="2800" dirty="0">
              <a:latin typeface="Calibri"/>
              <a:cs typeface="Calibri"/>
            </a:endParaRPr>
          </a:p>
          <a:p>
            <a:pPr marL="731520" marR="589915" lvl="1" indent="-285115">
              <a:lnSpc>
                <a:spcPct val="105100"/>
              </a:lnSpc>
              <a:spcBef>
                <a:spcPts val="680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b="1" spc="-10" dirty="0">
                <a:latin typeface="Calibri"/>
                <a:cs typeface="Calibri"/>
              </a:rPr>
              <a:t>Share </a:t>
            </a:r>
            <a:r>
              <a:rPr sz="2800" b="1" spc="-5" dirty="0">
                <a:latin typeface="Calibri"/>
                <a:cs typeface="Calibri"/>
              </a:rPr>
              <a:t>ideas on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how </a:t>
            </a:r>
            <a:r>
              <a:rPr sz="2800" b="1" spc="5" dirty="0">
                <a:latin typeface="Calibri"/>
                <a:cs typeface="Calibri"/>
              </a:rPr>
              <a:t>to</a:t>
            </a:r>
            <a:r>
              <a:rPr sz="2800" b="1" spc="-5" dirty="0">
                <a:latin typeface="Calibri"/>
                <a:cs typeface="Calibri"/>
              </a:rPr>
              <a:t> find and </a:t>
            </a:r>
            <a:r>
              <a:rPr sz="2800" b="1" spc="-10" dirty="0">
                <a:latin typeface="Calibri"/>
                <a:cs typeface="Calibri"/>
              </a:rPr>
              <a:t>use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right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medication information</a:t>
            </a:r>
            <a:endParaRPr sz="2800" b="1" dirty="0">
              <a:latin typeface="Calibri"/>
              <a:cs typeface="Calibri"/>
            </a:endParaRPr>
          </a:p>
          <a:p>
            <a:pPr marL="731520" marR="363855" lvl="1" indent="-285115">
              <a:lnSpc>
                <a:spcPct val="104600"/>
              </a:lnSpc>
              <a:spcBef>
                <a:spcPts val="700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spc="-5" dirty="0">
                <a:latin typeface="Calibri"/>
                <a:cs typeface="Calibri"/>
              </a:rPr>
              <a:t>Help you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useful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conversations with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care providers about medications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815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Rules</a:t>
            </a:r>
            <a:r>
              <a:rPr sz="4400" spc="-30" dirty="0"/>
              <a:t> </a:t>
            </a:r>
            <a:r>
              <a:rPr sz="4400" spc="-5" dirty="0"/>
              <a:t>of</a:t>
            </a:r>
            <a:r>
              <a:rPr sz="4400" spc="-30" dirty="0"/>
              <a:t> </a:t>
            </a:r>
            <a:r>
              <a:rPr sz="4400" spc="-5" dirty="0"/>
              <a:t>engagement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5513070" cy="185293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4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Confidentiality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privacy</a:t>
            </a:r>
          </a:p>
          <a:p>
            <a:pPr marL="378460" indent="-344805">
              <a:lnSpc>
                <a:spcPct val="100000"/>
              </a:lnSpc>
              <a:spcBef>
                <a:spcPts val="95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Equal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opportunities 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sharing</a:t>
            </a:r>
            <a:endParaRPr sz="3200" dirty="0">
              <a:latin typeface="Calibri"/>
              <a:cs typeface="Calibri"/>
            </a:endParaRPr>
          </a:p>
          <a:p>
            <a:pPr marL="378460" indent="-344805">
              <a:lnSpc>
                <a:spcPct val="100000"/>
              </a:lnSpc>
              <a:spcBef>
                <a:spcPts val="97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Respectful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conduct</a:t>
            </a:r>
          </a:p>
        </p:txBody>
      </p:sp>
    </p:spTree>
    <p:extLst>
      <p:ext uri="{BB962C8B-B14F-4D97-AF65-F5344CB8AC3E}">
        <p14:creationId xmlns:p14="http://schemas.microsoft.com/office/powerpoint/2010/main" val="158659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7056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What</a:t>
            </a:r>
            <a:r>
              <a:rPr sz="4400" spc="-15" dirty="0"/>
              <a:t> </a:t>
            </a:r>
            <a:r>
              <a:rPr sz="4400" spc="-10" dirty="0"/>
              <a:t>we </a:t>
            </a:r>
            <a:r>
              <a:rPr lang="en-US" sz="4400" dirty="0"/>
              <a:t>have done so far: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533880"/>
            <a:ext cx="8063738" cy="2654572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3200" spc="-5" dirty="0">
                <a:latin typeface="Calibri"/>
                <a:cs typeface="Calibri"/>
              </a:rPr>
              <a:t>Workshop #1:</a:t>
            </a:r>
            <a:endParaRPr sz="3200" dirty="0">
              <a:latin typeface="Calibri"/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164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sz="3200" spc="-20" dirty="0">
                <a:latin typeface="Calibri"/>
                <a:cs typeface="Calibri"/>
              </a:rPr>
              <a:t>Polypharmacy</a:t>
            </a:r>
            <a:endParaRPr sz="3200" dirty="0">
              <a:latin typeface="Calibri"/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96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sz="3200" dirty="0">
                <a:latin typeface="Calibri"/>
                <a:cs typeface="Calibri"/>
              </a:rPr>
              <a:t>Good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medication management</a:t>
            </a:r>
          </a:p>
          <a:p>
            <a:pPr marL="421005" indent="-343535">
              <a:lnSpc>
                <a:spcPct val="100000"/>
              </a:lnSpc>
              <a:spcBef>
                <a:spcPts val="960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sz="3200" spc="-5" dirty="0">
                <a:latin typeface="Calibri"/>
                <a:cs typeface="Calibri"/>
              </a:rPr>
              <a:t>Deprescribing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4191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Today’s</a:t>
            </a:r>
            <a:r>
              <a:rPr sz="4400" spc="-60" dirty="0"/>
              <a:t> </a:t>
            </a:r>
            <a:r>
              <a:rPr sz="4400" spc="-5" dirty="0"/>
              <a:t>objectives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67232" y="1591736"/>
            <a:ext cx="6631305" cy="3498522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spcBef>
                <a:spcPts val="1130"/>
              </a:spcBef>
              <a:spcAft>
                <a:spcPts val="600"/>
              </a:spcAft>
            </a:pPr>
            <a:r>
              <a:rPr sz="3200" spc="-5" dirty="0">
                <a:latin typeface="Calibri"/>
                <a:cs typeface="Calibri"/>
              </a:rPr>
              <a:t>You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to:</a:t>
            </a:r>
          </a:p>
          <a:p>
            <a:pPr marL="526415" marR="822325" indent="-514350">
              <a:spcBef>
                <a:spcPts val="685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spc="-5" dirty="0">
                <a:latin typeface="Calibri"/>
                <a:cs typeface="Calibri"/>
              </a:rPr>
              <a:t>Describe </a:t>
            </a:r>
            <a:r>
              <a:rPr sz="2600" spc="-10" dirty="0">
                <a:latin typeface="Calibri"/>
                <a:cs typeface="Calibri"/>
              </a:rPr>
              <a:t>what </a:t>
            </a:r>
            <a:r>
              <a:rPr sz="2600" dirty="0">
                <a:latin typeface="Calibri"/>
                <a:cs typeface="Calibri"/>
              </a:rPr>
              <a:t>you </a:t>
            </a:r>
            <a:r>
              <a:rPr sz="2600" spc="-5" dirty="0">
                <a:latin typeface="Calibri"/>
                <a:cs typeface="Calibri"/>
              </a:rPr>
              <a:t>need </a:t>
            </a:r>
            <a:r>
              <a:rPr sz="2600" dirty="0">
                <a:latin typeface="Calibri"/>
                <a:cs typeface="Calibri"/>
              </a:rPr>
              <a:t>to know about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medications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why </a:t>
            </a:r>
            <a:r>
              <a:rPr sz="2600" spc="-10" dirty="0">
                <a:latin typeface="Calibri"/>
                <a:cs typeface="Calibri"/>
              </a:rPr>
              <a:t>it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important</a:t>
            </a:r>
          </a:p>
          <a:p>
            <a:pPr marL="526415" marR="6350" indent="-514350">
              <a:lnSpc>
                <a:spcPct val="104600"/>
              </a:lnSpc>
              <a:spcBef>
                <a:spcPts val="890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Keep </a:t>
            </a:r>
            <a:r>
              <a:rPr sz="2600" spc="-5" dirty="0">
                <a:latin typeface="Calibri"/>
                <a:cs typeface="Calibri"/>
              </a:rPr>
              <a:t>track of </a:t>
            </a:r>
            <a:r>
              <a:rPr sz="2600" dirty="0">
                <a:latin typeface="Calibri"/>
                <a:cs typeface="Calibri"/>
              </a:rPr>
              <a:t>this </a:t>
            </a:r>
            <a:r>
              <a:rPr sz="2600" spc="-5" dirty="0">
                <a:latin typeface="Calibri"/>
                <a:cs typeface="Calibri"/>
              </a:rPr>
              <a:t>information </a:t>
            </a:r>
            <a:r>
              <a:rPr sz="2600" dirty="0">
                <a:latin typeface="Calibri"/>
                <a:cs typeface="Calibri"/>
              </a:rPr>
              <a:t>in a way that is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organized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easy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</a:t>
            </a:r>
            <a:endParaRPr sz="2600" dirty="0">
              <a:latin typeface="Calibri"/>
              <a:cs typeface="Calibri"/>
            </a:endParaRPr>
          </a:p>
          <a:p>
            <a:pPr marL="526415" marR="5080" indent="-514350">
              <a:lnSpc>
                <a:spcPct val="104700"/>
              </a:lnSpc>
              <a:spcBef>
                <a:spcPts val="894"/>
              </a:spcBef>
              <a:buClr>
                <a:srgbClr val="0070C0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Use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reliable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resources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you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have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questions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4711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How</a:t>
            </a:r>
            <a:r>
              <a:rPr sz="4400" spc="-10" dirty="0"/>
              <a:t> </a:t>
            </a:r>
            <a:r>
              <a:rPr sz="4400" spc="-5" dirty="0"/>
              <a:t>will</a:t>
            </a:r>
            <a:r>
              <a:rPr sz="4400" spc="-25" dirty="0"/>
              <a:t> </a:t>
            </a:r>
            <a:r>
              <a:rPr sz="4400" dirty="0"/>
              <a:t>we</a:t>
            </a:r>
            <a:r>
              <a:rPr sz="4400" spc="-10" dirty="0"/>
              <a:t> </a:t>
            </a:r>
            <a:r>
              <a:rPr sz="4400" spc="-5" dirty="0"/>
              <a:t>do</a:t>
            </a:r>
            <a:r>
              <a:rPr sz="4400" spc="-10" dirty="0"/>
              <a:t> </a:t>
            </a:r>
            <a:r>
              <a:rPr sz="4400" spc="-5" dirty="0"/>
              <a:t>this?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752600"/>
            <a:ext cx="6609715" cy="40366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32105" marR="140970" indent="-320040">
              <a:lnSpc>
                <a:spcPts val="3520"/>
              </a:lnSpc>
              <a:spcBef>
                <a:spcPts val="8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Review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pieces</a:t>
            </a:r>
            <a:r>
              <a:rPr sz="2800" dirty="0">
                <a:latin typeface="Calibri"/>
                <a:cs typeface="Calibri"/>
              </a:rPr>
              <a:t> for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history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why </a:t>
            </a:r>
            <a:r>
              <a:rPr sz="2800" spc="-5" dirty="0">
                <a:latin typeface="Calibri"/>
                <a:cs typeface="Calibri"/>
              </a:rPr>
              <a:t>they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important</a:t>
            </a:r>
            <a:endParaRPr sz="2800" dirty="0">
              <a:latin typeface="Calibri"/>
              <a:cs typeface="Calibri"/>
            </a:endParaRPr>
          </a:p>
          <a:p>
            <a:pPr marL="332105" marR="264160" indent="-320040">
              <a:lnSpc>
                <a:spcPct val="104700"/>
              </a:lnSpc>
              <a:spcBef>
                <a:spcPts val="105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10" dirty="0">
                <a:latin typeface="Calibri"/>
                <a:cs typeface="Calibri"/>
              </a:rPr>
              <a:t>Share </a:t>
            </a:r>
            <a:r>
              <a:rPr sz="2800" dirty="0">
                <a:latin typeface="Calibri"/>
                <a:cs typeface="Calibri"/>
              </a:rPr>
              <a:t>what </a:t>
            </a:r>
            <a:r>
              <a:rPr sz="2800" spc="-5" dirty="0">
                <a:latin typeface="Calibri"/>
                <a:cs typeface="Calibri"/>
              </a:rPr>
              <a:t>you thought was useful about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completing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homework</a:t>
            </a:r>
            <a:endParaRPr sz="2800" dirty="0">
              <a:latin typeface="Calibri"/>
              <a:cs typeface="Calibri"/>
            </a:endParaRPr>
          </a:p>
          <a:p>
            <a:pPr marL="332105" marR="5080" indent="-320040">
              <a:lnSpc>
                <a:spcPct val="104600"/>
              </a:lnSpc>
              <a:spcBef>
                <a:spcPts val="120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-5" dirty="0">
                <a:latin typeface="Calibri"/>
                <a:cs typeface="Calibri"/>
              </a:rPr>
              <a:t> challenges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had</a:t>
            </a:r>
            <a:r>
              <a:rPr sz="2800" dirty="0">
                <a:latin typeface="Calibri"/>
                <a:cs typeface="Calibri"/>
              </a:rPr>
              <a:t> in </a:t>
            </a:r>
            <a:r>
              <a:rPr sz="2800" spc="-5" dirty="0">
                <a:latin typeface="Calibri"/>
                <a:cs typeface="Calibri"/>
              </a:rPr>
              <a:t>completing 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homework</a:t>
            </a:r>
            <a:endParaRPr sz="2800" dirty="0">
              <a:latin typeface="Calibri"/>
              <a:cs typeface="Calibri"/>
            </a:endParaRPr>
          </a:p>
          <a:p>
            <a:pPr marL="332105" marR="203835" indent="-320040">
              <a:lnSpc>
                <a:spcPct val="105000"/>
              </a:lnSpc>
              <a:spcBef>
                <a:spcPts val="119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-5" dirty="0">
                <a:latin typeface="Calibri"/>
                <a:cs typeface="Calibri"/>
              </a:rPr>
              <a:t> ideas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where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find </a:t>
            </a:r>
            <a:r>
              <a:rPr sz="2800" spc="-5" dirty="0">
                <a:latin typeface="Calibri"/>
                <a:cs typeface="Calibri"/>
              </a:rPr>
              <a:t> information 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good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history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965438" y="6988556"/>
            <a:ext cx="2197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86995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/>
              <a:t>Reflection Worksheet #1 – Important Pieces of Medication History and Experience Information </a:t>
            </a:r>
            <a:endParaRPr sz="4400" dirty="0"/>
          </a:p>
        </p:txBody>
      </p:sp>
      <p:sp>
        <p:nvSpPr>
          <p:cNvPr id="3" name="Rectangle 2"/>
          <p:cNvSpPr/>
          <p:nvPr/>
        </p:nvSpPr>
        <p:spPr>
          <a:xfrm>
            <a:off x="901699" y="3022411"/>
            <a:ext cx="828344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Fill out individual worksheets 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Worksheets found on pages 54-56 of Participant Workbook </a:t>
            </a:r>
          </a:p>
        </p:txBody>
      </p:sp>
    </p:spTree>
    <p:extLst>
      <p:ext uri="{BB962C8B-B14F-4D97-AF65-F5344CB8AC3E}">
        <p14:creationId xmlns:p14="http://schemas.microsoft.com/office/powerpoint/2010/main" val="326724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57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70"/>
            <a:ext cx="7002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Remember</a:t>
            </a:r>
            <a:r>
              <a:rPr spc="-20" dirty="0"/>
              <a:t> </a:t>
            </a:r>
            <a:r>
              <a:rPr dirty="0"/>
              <a:t>what</a:t>
            </a:r>
            <a:r>
              <a:rPr spc="-15" dirty="0"/>
              <a:t> </a:t>
            </a:r>
            <a:r>
              <a:rPr spc="-5" dirty="0"/>
              <a:t>doctors</a:t>
            </a:r>
            <a:r>
              <a:rPr dirty="0"/>
              <a:t> </a:t>
            </a:r>
            <a:r>
              <a:rPr spc="-5" dirty="0"/>
              <a:t>have</a:t>
            </a:r>
            <a:r>
              <a:rPr spc="-15" dirty="0"/>
              <a:t> </a:t>
            </a:r>
            <a:r>
              <a:rPr dirty="0"/>
              <a:t>told</a:t>
            </a:r>
            <a:r>
              <a:rPr spc="-20" dirty="0"/>
              <a:t> </a:t>
            </a:r>
            <a:r>
              <a:rPr spc="-5" dirty="0"/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76400"/>
            <a:ext cx="7108190" cy="341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ts val="3320"/>
              </a:lnSpc>
              <a:spcBef>
                <a:spcPts val="100"/>
              </a:spcBef>
              <a:buClr>
                <a:srgbClr val="0070C0"/>
              </a:buClr>
              <a:buChar char="•"/>
              <a:tabLst>
                <a:tab pos="325120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5" dirty="0">
                <a:latin typeface="Calibri"/>
                <a:cs typeface="Calibri"/>
              </a:rPr>
              <a:t>challenging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keep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up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date</a:t>
            </a:r>
            <a:endParaRPr sz="3000" dirty="0">
              <a:latin typeface="Calibri"/>
              <a:cs typeface="Calibri"/>
            </a:endParaRPr>
          </a:p>
          <a:p>
            <a:pPr marL="325120">
              <a:lnSpc>
                <a:spcPts val="3320"/>
              </a:lnSpc>
            </a:pPr>
            <a:r>
              <a:rPr sz="3000" spc="-5" dirty="0">
                <a:latin typeface="Calibri"/>
                <a:cs typeface="Calibri"/>
              </a:rPr>
              <a:t>records about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patient’s medications</a:t>
            </a:r>
            <a:endParaRPr sz="3000" dirty="0">
              <a:latin typeface="Calibri"/>
              <a:cs typeface="Calibri"/>
            </a:endParaRPr>
          </a:p>
          <a:p>
            <a:pPr marL="325120" marR="98425" indent="-312420">
              <a:lnSpc>
                <a:spcPts val="3050"/>
              </a:lnSpc>
              <a:spcBef>
                <a:spcPts val="580"/>
              </a:spcBef>
              <a:buClr>
                <a:srgbClr val="0070C0"/>
              </a:buClr>
              <a:buChar char="•"/>
              <a:tabLst>
                <a:tab pos="325120" algn="l"/>
              </a:tabLst>
            </a:pPr>
            <a:r>
              <a:rPr sz="3000" spc="-5" dirty="0">
                <a:latin typeface="Calibri"/>
                <a:cs typeface="Calibri"/>
              </a:rPr>
              <a:t>Information </a:t>
            </a:r>
            <a:r>
              <a:rPr sz="3000" dirty="0">
                <a:latin typeface="Calibri"/>
                <a:cs typeface="Calibri"/>
              </a:rPr>
              <a:t>that is important to </a:t>
            </a:r>
            <a:r>
              <a:rPr lang="en-US" sz="3000" dirty="0">
                <a:latin typeface="Calibri"/>
                <a:cs typeface="Calibri"/>
              </a:rPr>
              <a:t>keep track of and </a:t>
            </a:r>
            <a:r>
              <a:rPr sz="3000" spc="-5" dirty="0">
                <a:latin typeface="Calibri"/>
                <a:cs typeface="Calibri"/>
              </a:rPr>
              <a:t>share </a:t>
            </a:r>
            <a:r>
              <a:rPr sz="3000" dirty="0">
                <a:latin typeface="Calibri"/>
                <a:cs typeface="Calibri"/>
              </a:rPr>
              <a:t>with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them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includes</a:t>
            </a:r>
            <a:r>
              <a:rPr sz="3000" spc="-5" dirty="0">
                <a:latin typeface="Calibri"/>
                <a:cs typeface="Calibri"/>
              </a:rPr>
              <a:t>:</a:t>
            </a:r>
            <a:endParaRPr sz="3000" dirty="0">
              <a:latin typeface="Calibri"/>
              <a:cs typeface="Calibri"/>
            </a:endParaRPr>
          </a:p>
          <a:p>
            <a:pPr marL="731520" lvl="1" indent="-285115">
              <a:lnSpc>
                <a:spcPct val="150000"/>
              </a:lnSpc>
              <a:spcBef>
                <a:spcPts val="85"/>
              </a:spcBef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reason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taking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medication</a:t>
            </a:r>
            <a:endParaRPr lang="en-US" sz="2400" spc="-5" dirty="0">
              <a:latin typeface="Calibri"/>
              <a:cs typeface="Calibri"/>
            </a:endParaRPr>
          </a:p>
          <a:p>
            <a:pPr marL="731520" lvl="1" indent="-285115">
              <a:lnSpc>
                <a:spcPct val="150000"/>
              </a:lnSpc>
              <a:spcBef>
                <a:spcPts val="85"/>
              </a:spcBef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lang="en-US" sz="2400" spc="-5" dirty="0">
                <a:latin typeface="Calibri"/>
                <a:cs typeface="Calibri"/>
              </a:rPr>
              <a:t>How long the medication has been taken</a:t>
            </a:r>
            <a:endParaRPr sz="2400" dirty="0">
              <a:latin typeface="Calibri"/>
              <a:cs typeface="Calibri"/>
            </a:endParaRPr>
          </a:p>
          <a:p>
            <a:pPr marL="731520" lvl="1" indent="-285115">
              <a:lnSpc>
                <a:spcPct val="150000"/>
              </a:lnSpc>
              <a:buClr>
                <a:srgbClr val="0070C0"/>
              </a:buClr>
              <a:buSzPct val="116666"/>
              <a:buFont typeface="Arial MT"/>
              <a:buChar char="–"/>
              <a:tabLst>
                <a:tab pos="732155" algn="l"/>
              </a:tabLst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feelings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1117</Words>
  <Application>Microsoft Office PowerPoint</Application>
  <PresentationFormat>Custom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MT</vt:lpstr>
      <vt:lpstr>Calibri</vt:lpstr>
      <vt:lpstr>Trebuchet MS</vt:lpstr>
      <vt:lpstr>Wingdings</vt:lpstr>
      <vt:lpstr>Office Theme</vt:lpstr>
      <vt:lpstr>Workshop #2: Getting Reliable Medication Information</vt:lpstr>
      <vt:lpstr>Acknowledgements</vt:lpstr>
      <vt:lpstr>Overview of the series</vt:lpstr>
      <vt:lpstr>Rules of engagement</vt:lpstr>
      <vt:lpstr>What we have done so far:</vt:lpstr>
      <vt:lpstr>Today’s objectives</vt:lpstr>
      <vt:lpstr>How will we do this?</vt:lpstr>
      <vt:lpstr>Reflection Worksheet #1 – Important Pieces of Medication History and Experience Information </vt:lpstr>
      <vt:lpstr>Remember what doctors have told us</vt:lpstr>
      <vt:lpstr>Homework discussion</vt:lpstr>
      <vt:lpstr>PowerPoint Presentation</vt:lpstr>
      <vt:lpstr>What do we mean by “reliable  medication resources”?</vt:lpstr>
      <vt:lpstr>Medication information resources:  Online</vt:lpstr>
      <vt:lpstr>Wikipedia</vt:lpstr>
      <vt:lpstr>Medication information resources:  People</vt:lpstr>
      <vt:lpstr>Beware: Television, radio shows and  commercials</vt:lpstr>
      <vt:lpstr>Great sources of medication  information</vt:lpstr>
      <vt:lpstr>Let’s practice!</vt:lpstr>
      <vt:lpstr>Let’s discuss the information</vt:lpstr>
      <vt:lpstr>PowerPoint Presentation</vt:lpstr>
      <vt:lpstr>Homework part 2: Reflections</vt:lpstr>
      <vt:lpstr>Information expert: where does your  opinion fit (as a patient and/or caregiver)?</vt:lpstr>
      <vt:lpstr>Overview of the resources listed in your  workbook for this session</vt:lpstr>
      <vt:lpstr>What we’ll do at the next workshop</vt:lpstr>
      <vt:lpstr>Wrap‐up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#1: Talking About Medications</dc:title>
  <dc:creator>Angel Deng</dc:creator>
  <cp:lastModifiedBy>Tammie Quast</cp:lastModifiedBy>
  <cp:revision>58</cp:revision>
  <dcterms:created xsi:type="dcterms:W3CDTF">2021-11-16T18:38:15Z</dcterms:created>
  <dcterms:modified xsi:type="dcterms:W3CDTF">2022-01-26T17:12:00Z</dcterms:modified>
</cp:coreProperties>
</file>