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50" r:id="rId2"/>
    <p:sldId id="35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61" r:id="rId19"/>
    <p:sldId id="272" r:id="rId20"/>
    <p:sldId id="273" r:id="rId21"/>
    <p:sldId id="275" r:id="rId22"/>
    <p:sldId id="360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 Deng" initials="AD" lastIdx="4" clrIdx="0">
    <p:extLst>
      <p:ext uri="{19B8F6BF-5375-455C-9EA6-DF929625EA0E}">
        <p15:presenceInfo xmlns:p15="http://schemas.microsoft.com/office/powerpoint/2012/main" userId="S-1-5-21-1162940124-2092573269-316617838-42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2"/>
    <p:restoredTop sz="94729"/>
  </p:normalViewPr>
  <p:slideViewPr>
    <p:cSldViewPr>
      <p:cViewPr varScale="1">
        <p:scale>
          <a:sx n="95" d="100"/>
          <a:sy n="95" d="100"/>
        </p:scale>
        <p:origin x="14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465D4-FE2A-974C-BAA5-05936099AFA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37DC-D393-5E44-BA0A-25183B5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BB97-6CC5-4957-9D4A-09F51D7CCA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4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9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2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74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6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0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81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9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4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BB97-6CC5-4957-9D4A-09F51D7CCA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6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8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60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28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45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0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95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7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5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87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5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22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8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0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7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8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0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6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4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1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1700" y="877570"/>
            <a:ext cx="8255000" cy="1148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8550" y="4178300"/>
            <a:ext cx="1847850" cy="24669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2511424"/>
            <a:ext cx="3382009" cy="33820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968500" y="2502534"/>
            <a:ext cx="3403600" cy="3403600"/>
          </a:xfrm>
          <a:custGeom>
            <a:avLst/>
            <a:gdLst/>
            <a:ahLst/>
            <a:cxnLst/>
            <a:rect l="l" t="t" r="r" b="b"/>
            <a:pathLst>
              <a:path w="3403600" h="3403600">
                <a:moveTo>
                  <a:pt x="1917700" y="3390900"/>
                </a:moveTo>
                <a:lnTo>
                  <a:pt x="1460500" y="3390900"/>
                </a:lnTo>
                <a:lnTo>
                  <a:pt x="1498600" y="3403600"/>
                </a:lnTo>
                <a:lnTo>
                  <a:pt x="1879600" y="3403600"/>
                </a:lnTo>
                <a:lnTo>
                  <a:pt x="1917700" y="3390900"/>
                </a:lnTo>
                <a:close/>
              </a:path>
              <a:path w="3403600" h="3403600">
                <a:moveTo>
                  <a:pt x="38100" y="1968500"/>
                </a:moveTo>
                <a:lnTo>
                  <a:pt x="38100" y="2120900"/>
                </a:lnTo>
                <a:lnTo>
                  <a:pt x="63500" y="2209800"/>
                </a:lnTo>
                <a:lnTo>
                  <a:pt x="88900" y="2247900"/>
                </a:lnTo>
                <a:lnTo>
                  <a:pt x="127000" y="2387600"/>
                </a:lnTo>
                <a:lnTo>
                  <a:pt x="177800" y="2463800"/>
                </a:lnTo>
                <a:lnTo>
                  <a:pt x="190500" y="2501900"/>
                </a:lnTo>
                <a:lnTo>
                  <a:pt x="215900" y="2552700"/>
                </a:lnTo>
                <a:lnTo>
                  <a:pt x="317500" y="2705100"/>
                </a:lnTo>
                <a:lnTo>
                  <a:pt x="368300" y="2768600"/>
                </a:lnTo>
                <a:lnTo>
                  <a:pt x="393700" y="2806700"/>
                </a:lnTo>
                <a:lnTo>
                  <a:pt x="622300" y="3035300"/>
                </a:lnTo>
                <a:lnTo>
                  <a:pt x="850900" y="3187700"/>
                </a:lnTo>
                <a:lnTo>
                  <a:pt x="927100" y="3225800"/>
                </a:lnTo>
                <a:lnTo>
                  <a:pt x="965200" y="3251200"/>
                </a:lnTo>
                <a:lnTo>
                  <a:pt x="1016000" y="3263900"/>
                </a:lnTo>
                <a:lnTo>
                  <a:pt x="1054100" y="3289300"/>
                </a:lnTo>
                <a:lnTo>
                  <a:pt x="1092200" y="3302000"/>
                </a:lnTo>
                <a:lnTo>
                  <a:pt x="1143000" y="3314700"/>
                </a:lnTo>
                <a:lnTo>
                  <a:pt x="1181100" y="3327400"/>
                </a:lnTo>
                <a:lnTo>
                  <a:pt x="1231900" y="3340100"/>
                </a:lnTo>
                <a:lnTo>
                  <a:pt x="1270000" y="3352800"/>
                </a:lnTo>
                <a:lnTo>
                  <a:pt x="1320800" y="3365500"/>
                </a:lnTo>
                <a:lnTo>
                  <a:pt x="1358900" y="3378200"/>
                </a:lnTo>
                <a:lnTo>
                  <a:pt x="1409700" y="3390900"/>
                </a:lnTo>
                <a:lnTo>
                  <a:pt x="1968500" y="3390900"/>
                </a:lnTo>
                <a:lnTo>
                  <a:pt x="2019300" y="3378200"/>
                </a:lnTo>
                <a:lnTo>
                  <a:pt x="1498600" y="3378200"/>
                </a:lnTo>
                <a:lnTo>
                  <a:pt x="1409700" y="3365500"/>
                </a:lnTo>
                <a:lnTo>
                  <a:pt x="1358900" y="3352800"/>
                </a:lnTo>
                <a:lnTo>
                  <a:pt x="1320800" y="3340100"/>
                </a:lnTo>
                <a:lnTo>
                  <a:pt x="1270000" y="3327400"/>
                </a:lnTo>
                <a:lnTo>
                  <a:pt x="1231900" y="3314700"/>
                </a:lnTo>
                <a:lnTo>
                  <a:pt x="1181100" y="3302000"/>
                </a:lnTo>
                <a:lnTo>
                  <a:pt x="1143000" y="3289300"/>
                </a:lnTo>
                <a:lnTo>
                  <a:pt x="1092200" y="3276600"/>
                </a:lnTo>
                <a:lnTo>
                  <a:pt x="1054100" y="3251200"/>
                </a:lnTo>
                <a:lnTo>
                  <a:pt x="1016000" y="3238500"/>
                </a:lnTo>
                <a:lnTo>
                  <a:pt x="965200" y="3213100"/>
                </a:lnTo>
                <a:lnTo>
                  <a:pt x="927100" y="3200400"/>
                </a:lnTo>
                <a:lnTo>
                  <a:pt x="812800" y="3124200"/>
                </a:lnTo>
                <a:lnTo>
                  <a:pt x="774700" y="3111500"/>
                </a:lnTo>
                <a:lnTo>
                  <a:pt x="736600" y="3073400"/>
                </a:lnTo>
                <a:lnTo>
                  <a:pt x="584200" y="2971800"/>
                </a:lnTo>
                <a:lnTo>
                  <a:pt x="558800" y="2933700"/>
                </a:lnTo>
                <a:lnTo>
                  <a:pt x="520700" y="2908300"/>
                </a:lnTo>
                <a:lnTo>
                  <a:pt x="495300" y="2870200"/>
                </a:lnTo>
                <a:lnTo>
                  <a:pt x="457200" y="2844800"/>
                </a:lnTo>
                <a:lnTo>
                  <a:pt x="431800" y="2806700"/>
                </a:lnTo>
                <a:lnTo>
                  <a:pt x="393700" y="2768600"/>
                </a:lnTo>
                <a:lnTo>
                  <a:pt x="368300" y="2730500"/>
                </a:lnTo>
                <a:lnTo>
                  <a:pt x="317500" y="2667000"/>
                </a:lnTo>
                <a:lnTo>
                  <a:pt x="292100" y="2628900"/>
                </a:lnTo>
                <a:lnTo>
                  <a:pt x="266700" y="2578100"/>
                </a:lnTo>
                <a:lnTo>
                  <a:pt x="215900" y="2501900"/>
                </a:lnTo>
                <a:lnTo>
                  <a:pt x="203200" y="2463800"/>
                </a:lnTo>
                <a:lnTo>
                  <a:pt x="177800" y="2425700"/>
                </a:lnTo>
                <a:lnTo>
                  <a:pt x="165100" y="2374900"/>
                </a:lnTo>
                <a:lnTo>
                  <a:pt x="139700" y="2336800"/>
                </a:lnTo>
                <a:lnTo>
                  <a:pt x="114300" y="2247900"/>
                </a:lnTo>
                <a:lnTo>
                  <a:pt x="88900" y="2209800"/>
                </a:lnTo>
                <a:lnTo>
                  <a:pt x="63500" y="2108200"/>
                </a:lnTo>
                <a:lnTo>
                  <a:pt x="63500" y="2070100"/>
                </a:lnTo>
                <a:lnTo>
                  <a:pt x="38100" y="1968500"/>
                </a:lnTo>
                <a:close/>
              </a:path>
              <a:path w="3403600" h="3403600">
                <a:moveTo>
                  <a:pt x="3352800" y="1981200"/>
                </a:moveTo>
                <a:lnTo>
                  <a:pt x="3340100" y="2032000"/>
                </a:lnTo>
                <a:lnTo>
                  <a:pt x="3340100" y="2082800"/>
                </a:lnTo>
                <a:lnTo>
                  <a:pt x="3302000" y="2209800"/>
                </a:lnTo>
                <a:lnTo>
                  <a:pt x="3276600" y="2260600"/>
                </a:lnTo>
                <a:lnTo>
                  <a:pt x="3251200" y="2349500"/>
                </a:lnTo>
                <a:lnTo>
                  <a:pt x="3225800" y="2387600"/>
                </a:lnTo>
                <a:lnTo>
                  <a:pt x="3213100" y="2425700"/>
                </a:lnTo>
                <a:lnTo>
                  <a:pt x="3187700" y="2463800"/>
                </a:lnTo>
                <a:lnTo>
                  <a:pt x="3175000" y="2514600"/>
                </a:lnTo>
                <a:lnTo>
                  <a:pt x="3022600" y="2743200"/>
                </a:lnTo>
                <a:lnTo>
                  <a:pt x="2984500" y="2768600"/>
                </a:lnTo>
                <a:lnTo>
                  <a:pt x="2933700" y="2844800"/>
                </a:lnTo>
                <a:lnTo>
                  <a:pt x="2895600" y="2870200"/>
                </a:lnTo>
                <a:lnTo>
                  <a:pt x="2870200" y="2908300"/>
                </a:lnTo>
                <a:lnTo>
                  <a:pt x="2832100" y="2946400"/>
                </a:lnTo>
                <a:lnTo>
                  <a:pt x="2794000" y="2971800"/>
                </a:lnTo>
                <a:lnTo>
                  <a:pt x="2768600" y="2997200"/>
                </a:lnTo>
                <a:lnTo>
                  <a:pt x="2730500" y="3022600"/>
                </a:lnTo>
                <a:lnTo>
                  <a:pt x="2692400" y="3060700"/>
                </a:lnTo>
                <a:lnTo>
                  <a:pt x="2540000" y="3162300"/>
                </a:lnTo>
                <a:lnTo>
                  <a:pt x="2501900" y="3175000"/>
                </a:lnTo>
                <a:lnTo>
                  <a:pt x="2463800" y="3200400"/>
                </a:lnTo>
                <a:lnTo>
                  <a:pt x="2413000" y="3225800"/>
                </a:lnTo>
                <a:lnTo>
                  <a:pt x="2374900" y="3238500"/>
                </a:lnTo>
                <a:lnTo>
                  <a:pt x="2336800" y="3263900"/>
                </a:lnTo>
                <a:lnTo>
                  <a:pt x="2286000" y="3276600"/>
                </a:lnTo>
                <a:lnTo>
                  <a:pt x="2247900" y="3289300"/>
                </a:lnTo>
                <a:lnTo>
                  <a:pt x="2197100" y="3302000"/>
                </a:lnTo>
                <a:lnTo>
                  <a:pt x="2159000" y="3314700"/>
                </a:lnTo>
                <a:lnTo>
                  <a:pt x="2108200" y="3327400"/>
                </a:lnTo>
                <a:lnTo>
                  <a:pt x="2070100" y="3340100"/>
                </a:lnTo>
                <a:lnTo>
                  <a:pt x="1968500" y="3365500"/>
                </a:lnTo>
                <a:lnTo>
                  <a:pt x="1930400" y="3365500"/>
                </a:lnTo>
                <a:lnTo>
                  <a:pt x="1879600" y="3378200"/>
                </a:lnTo>
                <a:lnTo>
                  <a:pt x="2019300" y="3378200"/>
                </a:lnTo>
                <a:lnTo>
                  <a:pt x="2070100" y="3365500"/>
                </a:lnTo>
                <a:lnTo>
                  <a:pt x="2108200" y="3352800"/>
                </a:lnTo>
                <a:lnTo>
                  <a:pt x="2159000" y="3352800"/>
                </a:lnTo>
                <a:lnTo>
                  <a:pt x="2197100" y="3340100"/>
                </a:lnTo>
                <a:lnTo>
                  <a:pt x="2247900" y="3314700"/>
                </a:lnTo>
                <a:lnTo>
                  <a:pt x="2286000" y="3302000"/>
                </a:lnTo>
                <a:lnTo>
                  <a:pt x="2336800" y="3289300"/>
                </a:lnTo>
                <a:lnTo>
                  <a:pt x="2374900" y="3263900"/>
                </a:lnTo>
                <a:lnTo>
                  <a:pt x="2413000" y="3251200"/>
                </a:lnTo>
                <a:lnTo>
                  <a:pt x="2463800" y="3225800"/>
                </a:lnTo>
                <a:lnTo>
                  <a:pt x="2501900" y="3213100"/>
                </a:lnTo>
                <a:lnTo>
                  <a:pt x="2768600" y="3035300"/>
                </a:lnTo>
                <a:lnTo>
                  <a:pt x="2832100" y="2971800"/>
                </a:lnTo>
                <a:lnTo>
                  <a:pt x="2870200" y="2946400"/>
                </a:lnTo>
                <a:lnTo>
                  <a:pt x="2895600" y="2908300"/>
                </a:lnTo>
                <a:lnTo>
                  <a:pt x="2933700" y="2882900"/>
                </a:lnTo>
                <a:lnTo>
                  <a:pt x="2959100" y="2844800"/>
                </a:lnTo>
                <a:lnTo>
                  <a:pt x="3022600" y="2781300"/>
                </a:lnTo>
                <a:lnTo>
                  <a:pt x="3200400" y="2514600"/>
                </a:lnTo>
                <a:lnTo>
                  <a:pt x="3213100" y="2476500"/>
                </a:lnTo>
                <a:lnTo>
                  <a:pt x="3263900" y="2387600"/>
                </a:lnTo>
                <a:lnTo>
                  <a:pt x="3302000" y="2260600"/>
                </a:lnTo>
                <a:lnTo>
                  <a:pt x="3327400" y="2209800"/>
                </a:lnTo>
                <a:lnTo>
                  <a:pt x="3352800" y="2120900"/>
                </a:lnTo>
                <a:lnTo>
                  <a:pt x="3352800" y="1981200"/>
                </a:lnTo>
                <a:close/>
              </a:path>
              <a:path w="3403600" h="3403600">
                <a:moveTo>
                  <a:pt x="3378200" y="1790700"/>
                </a:moveTo>
                <a:lnTo>
                  <a:pt x="3365500" y="1841500"/>
                </a:lnTo>
                <a:lnTo>
                  <a:pt x="3365500" y="1892300"/>
                </a:lnTo>
                <a:lnTo>
                  <a:pt x="3352800" y="1930400"/>
                </a:lnTo>
                <a:lnTo>
                  <a:pt x="3352800" y="2082800"/>
                </a:lnTo>
                <a:lnTo>
                  <a:pt x="3378200" y="1993900"/>
                </a:lnTo>
                <a:lnTo>
                  <a:pt x="3378200" y="1790700"/>
                </a:lnTo>
                <a:close/>
              </a:path>
              <a:path w="3403600" h="3403600">
                <a:moveTo>
                  <a:pt x="12700" y="1701800"/>
                </a:moveTo>
                <a:lnTo>
                  <a:pt x="12700" y="1981200"/>
                </a:lnTo>
                <a:lnTo>
                  <a:pt x="38100" y="2070100"/>
                </a:lnTo>
                <a:lnTo>
                  <a:pt x="38100" y="1930400"/>
                </a:lnTo>
                <a:lnTo>
                  <a:pt x="25400" y="1879600"/>
                </a:lnTo>
                <a:lnTo>
                  <a:pt x="25400" y="1752600"/>
                </a:lnTo>
                <a:lnTo>
                  <a:pt x="12700" y="1701800"/>
                </a:lnTo>
                <a:close/>
              </a:path>
              <a:path w="3403600" h="3403600">
                <a:moveTo>
                  <a:pt x="3365500" y="1384300"/>
                </a:moveTo>
                <a:lnTo>
                  <a:pt x="3365500" y="1574800"/>
                </a:lnTo>
                <a:lnTo>
                  <a:pt x="3378200" y="1625600"/>
                </a:lnTo>
                <a:lnTo>
                  <a:pt x="3378200" y="1943100"/>
                </a:lnTo>
                <a:lnTo>
                  <a:pt x="3390900" y="1892300"/>
                </a:lnTo>
                <a:lnTo>
                  <a:pt x="3390900" y="1473200"/>
                </a:lnTo>
                <a:lnTo>
                  <a:pt x="3365500" y="1384300"/>
                </a:lnTo>
                <a:close/>
              </a:path>
              <a:path w="3403600" h="3403600">
                <a:moveTo>
                  <a:pt x="12700" y="1473200"/>
                </a:moveTo>
                <a:lnTo>
                  <a:pt x="0" y="1524000"/>
                </a:lnTo>
                <a:lnTo>
                  <a:pt x="0" y="1879600"/>
                </a:lnTo>
                <a:lnTo>
                  <a:pt x="12700" y="1930400"/>
                </a:lnTo>
                <a:lnTo>
                  <a:pt x="12700" y="1473200"/>
                </a:lnTo>
                <a:close/>
              </a:path>
              <a:path w="3403600" h="3403600">
                <a:moveTo>
                  <a:pt x="3390900" y="1574800"/>
                </a:moveTo>
                <a:lnTo>
                  <a:pt x="3390900" y="1841500"/>
                </a:lnTo>
                <a:lnTo>
                  <a:pt x="3403600" y="1803400"/>
                </a:lnTo>
                <a:lnTo>
                  <a:pt x="3403600" y="1612900"/>
                </a:lnTo>
                <a:lnTo>
                  <a:pt x="3390900" y="1574800"/>
                </a:lnTo>
                <a:close/>
              </a:path>
              <a:path w="3403600" h="3403600">
                <a:moveTo>
                  <a:pt x="38100" y="1333500"/>
                </a:moveTo>
                <a:lnTo>
                  <a:pt x="12700" y="1435100"/>
                </a:lnTo>
                <a:lnTo>
                  <a:pt x="12700" y="1701800"/>
                </a:lnTo>
                <a:lnTo>
                  <a:pt x="25400" y="1663700"/>
                </a:lnTo>
                <a:lnTo>
                  <a:pt x="25400" y="1524000"/>
                </a:lnTo>
                <a:lnTo>
                  <a:pt x="38100" y="1485900"/>
                </a:lnTo>
                <a:lnTo>
                  <a:pt x="38100" y="1333500"/>
                </a:lnTo>
                <a:close/>
              </a:path>
              <a:path w="3403600" h="3403600">
                <a:moveTo>
                  <a:pt x="2070100" y="38100"/>
                </a:moveTo>
                <a:lnTo>
                  <a:pt x="1930400" y="38100"/>
                </a:lnTo>
                <a:lnTo>
                  <a:pt x="1968500" y="50800"/>
                </a:lnTo>
                <a:lnTo>
                  <a:pt x="2019300" y="63500"/>
                </a:lnTo>
                <a:lnTo>
                  <a:pt x="2070100" y="63500"/>
                </a:lnTo>
                <a:lnTo>
                  <a:pt x="2108200" y="76200"/>
                </a:lnTo>
                <a:lnTo>
                  <a:pt x="2159000" y="88900"/>
                </a:lnTo>
                <a:lnTo>
                  <a:pt x="2197100" y="101600"/>
                </a:lnTo>
                <a:lnTo>
                  <a:pt x="2247900" y="114300"/>
                </a:lnTo>
                <a:lnTo>
                  <a:pt x="2286000" y="139700"/>
                </a:lnTo>
                <a:lnTo>
                  <a:pt x="2336800" y="152400"/>
                </a:lnTo>
                <a:lnTo>
                  <a:pt x="2374900" y="165100"/>
                </a:lnTo>
                <a:lnTo>
                  <a:pt x="2413000" y="190500"/>
                </a:lnTo>
                <a:lnTo>
                  <a:pt x="2463800" y="215900"/>
                </a:lnTo>
                <a:lnTo>
                  <a:pt x="2501900" y="228600"/>
                </a:lnTo>
                <a:lnTo>
                  <a:pt x="2768600" y="406400"/>
                </a:lnTo>
                <a:lnTo>
                  <a:pt x="2794000" y="444500"/>
                </a:lnTo>
                <a:lnTo>
                  <a:pt x="2832100" y="469900"/>
                </a:lnTo>
                <a:lnTo>
                  <a:pt x="2997200" y="635000"/>
                </a:lnTo>
                <a:lnTo>
                  <a:pt x="3175000" y="901700"/>
                </a:lnTo>
                <a:lnTo>
                  <a:pt x="3187700" y="939800"/>
                </a:lnTo>
                <a:lnTo>
                  <a:pt x="3213100" y="990600"/>
                </a:lnTo>
                <a:lnTo>
                  <a:pt x="3225800" y="1028700"/>
                </a:lnTo>
                <a:lnTo>
                  <a:pt x="3251200" y="1066800"/>
                </a:lnTo>
                <a:lnTo>
                  <a:pt x="3276600" y="1155700"/>
                </a:lnTo>
                <a:lnTo>
                  <a:pt x="3302000" y="1193800"/>
                </a:lnTo>
                <a:lnTo>
                  <a:pt x="3340100" y="1333500"/>
                </a:lnTo>
                <a:lnTo>
                  <a:pt x="3340100" y="1384300"/>
                </a:lnTo>
                <a:lnTo>
                  <a:pt x="3352800" y="1435100"/>
                </a:lnTo>
                <a:lnTo>
                  <a:pt x="3352800" y="1473200"/>
                </a:lnTo>
                <a:lnTo>
                  <a:pt x="3365500" y="1524000"/>
                </a:lnTo>
                <a:lnTo>
                  <a:pt x="3365500" y="1333500"/>
                </a:lnTo>
                <a:lnTo>
                  <a:pt x="3314700" y="1155700"/>
                </a:lnTo>
                <a:lnTo>
                  <a:pt x="3289300" y="1117600"/>
                </a:lnTo>
                <a:lnTo>
                  <a:pt x="3263900" y="1028700"/>
                </a:lnTo>
                <a:lnTo>
                  <a:pt x="3238500" y="990600"/>
                </a:lnTo>
                <a:lnTo>
                  <a:pt x="3225800" y="939800"/>
                </a:lnTo>
                <a:lnTo>
                  <a:pt x="3149600" y="825500"/>
                </a:lnTo>
                <a:lnTo>
                  <a:pt x="3136900" y="787400"/>
                </a:lnTo>
                <a:lnTo>
                  <a:pt x="3111500" y="749300"/>
                </a:lnTo>
                <a:lnTo>
                  <a:pt x="3073400" y="711200"/>
                </a:lnTo>
                <a:lnTo>
                  <a:pt x="2997200" y="596900"/>
                </a:lnTo>
                <a:lnTo>
                  <a:pt x="2959100" y="571500"/>
                </a:lnTo>
                <a:lnTo>
                  <a:pt x="2908300" y="508000"/>
                </a:lnTo>
                <a:lnTo>
                  <a:pt x="2870200" y="469900"/>
                </a:lnTo>
                <a:lnTo>
                  <a:pt x="2832100" y="444500"/>
                </a:lnTo>
                <a:lnTo>
                  <a:pt x="2806700" y="406400"/>
                </a:lnTo>
                <a:lnTo>
                  <a:pt x="2463800" y="177800"/>
                </a:lnTo>
                <a:lnTo>
                  <a:pt x="2425700" y="165100"/>
                </a:lnTo>
                <a:lnTo>
                  <a:pt x="2374900" y="139700"/>
                </a:lnTo>
                <a:lnTo>
                  <a:pt x="2298700" y="114300"/>
                </a:lnTo>
                <a:lnTo>
                  <a:pt x="2247900" y="88900"/>
                </a:lnTo>
                <a:lnTo>
                  <a:pt x="2209800" y="76200"/>
                </a:lnTo>
                <a:lnTo>
                  <a:pt x="2159000" y="63500"/>
                </a:lnTo>
                <a:lnTo>
                  <a:pt x="2120900" y="50800"/>
                </a:lnTo>
                <a:lnTo>
                  <a:pt x="2070100" y="38100"/>
                </a:lnTo>
                <a:close/>
              </a:path>
              <a:path w="3403600" h="3403600">
                <a:moveTo>
                  <a:pt x="1498600" y="38100"/>
                </a:moveTo>
                <a:lnTo>
                  <a:pt x="1320800" y="38100"/>
                </a:lnTo>
                <a:lnTo>
                  <a:pt x="1282700" y="50800"/>
                </a:lnTo>
                <a:lnTo>
                  <a:pt x="1181100" y="76200"/>
                </a:lnTo>
                <a:lnTo>
                  <a:pt x="1143000" y="88900"/>
                </a:lnTo>
                <a:lnTo>
                  <a:pt x="1104900" y="114300"/>
                </a:lnTo>
                <a:lnTo>
                  <a:pt x="1054100" y="127000"/>
                </a:lnTo>
                <a:lnTo>
                  <a:pt x="1016000" y="139700"/>
                </a:lnTo>
                <a:lnTo>
                  <a:pt x="977900" y="165100"/>
                </a:lnTo>
                <a:lnTo>
                  <a:pt x="927100" y="177800"/>
                </a:lnTo>
                <a:lnTo>
                  <a:pt x="622300" y="381000"/>
                </a:lnTo>
                <a:lnTo>
                  <a:pt x="558800" y="444500"/>
                </a:lnTo>
                <a:lnTo>
                  <a:pt x="520700" y="469900"/>
                </a:lnTo>
                <a:lnTo>
                  <a:pt x="495300" y="508000"/>
                </a:lnTo>
                <a:lnTo>
                  <a:pt x="457200" y="533400"/>
                </a:lnTo>
                <a:lnTo>
                  <a:pt x="431800" y="571500"/>
                </a:lnTo>
                <a:lnTo>
                  <a:pt x="393700" y="596900"/>
                </a:lnTo>
                <a:lnTo>
                  <a:pt x="190500" y="901700"/>
                </a:lnTo>
                <a:lnTo>
                  <a:pt x="177800" y="939800"/>
                </a:lnTo>
                <a:lnTo>
                  <a:pt x="152400" y="990600"/>
                </a:lnTo>
                <a:lnTo>
                  <a:pt x="139700" y="1028700"/>
                </a:lnTo>
                <a:lnTo>
                  <a:pt x="114300" y="1066800"/>
                </a:lnTo>
                <a:lnTo>
                  <a:pt x="88900" y="1155700"/>
                </a:lnTo>
                <a:lnTo>
                  <a:pt x="63500" y="1206500"/>
                </a:lnTo>
                <a:lnTo>
                  <a:pt x="38100" y="1295400"/>
                </a:lnTo>
                <a:lnTo>
                  <a:pt x="38100" y="1435100"/>
                </a:lnTo>
                <a:lnTo>
                  <a:pt x="76200" y="1295400"/>
                </a:lnTo>
                <a:lnTo>
                  <a:pt x="76200" y="1244600"/>
                </a:lnTo>
                <a:lnTo>
                  <a:pt x="101600" y="1206500"/>
                </a:lnTo>
                <a:lnTo>
                  <a:pt x="139700" y="1066800"/>
                </a:lnTo>
                <a:lnTo>
                  <a:pt x="165100" y="1028700"/>
                </a:lnTo>
                <a:lnTo>
                  <a:pt x="177800" y="990600"/>
                </a:lnTo>
                <a:lnTo>
                  <a:pt x="203200" y="939800"/>
                </a:lnTo>
                <a:lnTo>
                  <a:pt x="215900" y="901700"/>
                </a:lnTo>
                <a:lnTo>
                  <a:pt x="368300" y="673100"/>
                </a:lnTo>
                <a:lnTo>
                  <a:pt x="431800" y="609600"/>
                </a:lnTo>
                <a:lnTo>
                  <a:pt x="457200" y="571500"/>
                </a:lnTo>
                <a:lnTo>
                  <a:pt x="558800" y="469900"/>
                </a:lnTo>
                <a:lnTo>
                  <a:pt x="596900" y="444500"/>
                </a:lnTo>
                <a:lnTo>
                  <a:pt x="660400" y="381000"/>
                </a:lnTo>
                <a:lnTo>
                  <a:pt x="850900" y="254000"/>
                </a:lnTo>
                <a:lnTo>
                  <a:pt x="889000" y="241300"/>
                </a:lnTo>
                <a:lnTo>
                  <a:pt x="965200" y="190500"/>
                </a:lnTo>
                <a:lnTo>
                  <a:pt x="1016000" y="177800"/>
                </a:lnTo>
                <a:lnTo>
                  <a:pt x="1054100" y="152400"/>
                </a:lnTo>
                <a:lnTo>
                  <a:pt x="1092200" y="139700"/>
                </a:lnTo>
                <a:lnTo>
                  <a:pt x="1143000" y="127000"/>
                </a:lnTo>
                <a:lnTo>
                  <a:pt x="1181100" y="101600"/>
                </a:lnTo>
                <a:lnTo>
                  <a:pt x="1231900" y="88900"/>
                </a:lnTo>
                <a:lnTo>
                  <a:pt x="1270000" y="76200"/>
                </a:lnTo>
                <a:lnTo>
                  <a:pt x="1320800" y="76200"/>
                </a:lnTo>
                <a:lnTo>
                  <a:pt x="1358900" y="63500"/>
                </a:lnTo>
                <a:lnTo>
                  <a:pt x="1409700" y="50800"/>
                </a:lnTo>
                <a:lnTo>
                  <a:pt x="1498600" y="38100"/>
                </a:lnTo>
                <a:close/>
              </a:path>
              <a:path w="3403600" h="3403600">
                <a:moveTo>
                  <a:pt x="1930400" y="12700"/>
                </a:moveTo>
                <a:lnTo>
                  <a:pt x="1460500" y="12700"/>
                </a:lnTo>
                <a:lnTo>
                  <a:pt x="1409700" y="25400"/>
                </a:lnTo>
                <a:lnTo>
                  <a:pt x="1371600" y="38100"/>
                </a:lnTo>
                <a:lnTo>
                  <a:pt x="1549400" y="38100"/>
                </a:lnTo>
                <a:lnTo>
                  <a:pt x="1600200" y="25400"/>
                </a:lnTo>
                <a:lnTo>
                  <a:pt x="1981200" y="25400"/>
                </a:lnTo>
                <a:lnTo>
                  <a:pt x="1930400" y="12700"/>
                </a:lnTo>
                <a:close/>
              </a:path>
              <a:path w="3403600" h="3403600">
                <a:moveTo>
                  <a:pt x="1981200" y="25400"/>
                </a:moveTo>
                <a:lnTo>
                  <a:pt x="1778000" y="25400"/>
                </a:lnTo>
                <a:lnTo>
                  <a:pt x="1828800" y="38100"/>
                </a:lnTo>
                <a:lnTo>
                  <a:pt x="2019300" y="38100"/>
                </a:lnTo>
                <a:lnTo>
                  <a:pt x="1981200" y="25400"/>
                </a:lnTo>
                <a:close/>
              </a:path>
              <a:path w="3403600" h="3403600">
                <a:moveTo>
                  <a:pt x="1790700" y="0"/>
                </a:moveTo>
                <a:lnTo>
                  <a:pt x="1600200" y="0"/>
                </a:lnTo>
                <a:lnTo>
                  <a:pt x="1562100" y="12700"/>
                </a:lnTo>
                <a:lnTo>
                  <a:pt x="1841500" y="12700"/>
                </a:lnTo>
                <a:lnTo>
                  <a:pt x="1790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2438399"/>
            <a:ext cx="3382009" cy="338201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635500" y="2428874"/>
            <a:ext cx="3403600" cy="3403600"/>
          </a:xfrm>
          <a:custGeom>
            <a:avLst/>
            <a:gdLst/>
            <a:ahLst/>
            <a:cxnLst/>
            <a:rect l="l" t="t" r="r" b="b"/>
            <a:pathLst>
              <a:path w="3403600" h="3403600">
                <a:moveTo>
                  <a:pt x="1917700" y="3390900"/>
                </a:moveTo>
                <a:lnTo>
                  <a:pt x="1460500" y="3390900"/>
                </a:lnTo>
                <a:lnTo>
                  <a:pt x="1498600" y="3403600"/>
                </a:lnTo>
                <a:lnTo>
                  <a:pt x="1879600" y="3403600"/>
                </a:lnTo>
                <a:lnTo>
                  <a:pt x="1917700" y="3390900"/>
                </a:lnTo>
                <a:close/>
              </a:path>
              <a:path w="3403600" h="3403600">
                <a:moveTo>
                  <a:pt x="38100" y="1968500"/>
                </a:moveTo>
                <a:lnTo>
                  <a:pt x="38100" y="2120900"/>
                </a:lnTo>
                <a:lnTo>
                  <a:pt x="63500" y="2209800"/>
                </a:lnTo>
                <a:lnTo>
                  <a:pt x="88900" y="2247900"/>
                </a:lnTo>
                <a:lnTo>
                  <a:pt x="127000" y="2387600"/>
                </a:lnTo>
                <a:lnTo>
                  <a:pt x="177800" y="2463800"/>
                </a:lnTo>
                <a:lnTo>
                  <a:pt x="190500" y="2501900"/>
                </a:lnTo>
                <a:lnTo>
                  <a:pt x="241300" y="2590800"/>
                </a:lnTo>
                <a:lnTo>
                  <a:pt x="317500" y="2705100"/>
                </a:lnTo>
                <a:lnTo>
                  <a:pt x="368300" y="2768600"/>
                </a:lnTo>
                <a:lnTo>
                  <a:pt x="393700" y="2806700"/>
                </a:lnTo>
                <a:lnTo>
                  <a:pt x="622300" y="3035300"/>
                </a:lnTo>
                <a:lnTo>
                  <a:pt x="850900" y="3187700"/>
                </a:lnTo>
                <a:lnTo>
                  <a:pt x="927100" y="3225800"/>
                </a:lnTo>
                <a:lnTo>
                  <a:pt x="965200" y="3251200"/>
                </a:lnTo>
                <a:lnTo>
                  <a:pt x="1016000" y="3263900"/>
                </a:lnTo>
                <a:lnTo>
                  <a:pt x="1054100" y="3289300"/>
                </a:lnTo>
                <a:lnTo>
                  <a:pt x="1092200" y="3302000"/>
                </a:lnTo>
                <a:lnTo>
                  <a:pt x="1143000" y="3314700"/>
                </a:lnTo>
                <a:lnTo>
                  <a:pt x="1181100" y="3327400"/>
                </a:lnTo>
                <a:lnTo>
                  <a:pt x="1231900" y="3340100"/>
                </a:lnTo>
                <a:lnTo>
                  <a:pt x="1270000" y="3352800"/>
                </a:lnTo>
                <a:lnTo>
                  <a:pt x="1320800" y="3365500"/>
                </a:lnTo>
                <a:lnTo>
                  <a:pt x="1358900" y="3378200"/>
                </a:lnTo>
                <a:lnTo>
                  <a:pt x="1409700" y="3390900"/>
                </a:lnTo>
                <a:lnTo>
                  <a:pt x="1968500" y="3390900"/>
                </a:lnTo>
                <a:lnTo>
                  <a:pt x="2019300" y="3378200"/>
                </a:lnTo>
                <a:lnTo>
                  <a:pt x="1498600" y="3378200"/>
                </a:lnTo>
                <a:lnTo>
                  <a:pt x="1409700" y="3365500"/>
                </a:lnTo>
                <a:lnTo>
                  <a:pt x="1358900" y="3352800"/>
                </a:lnTo>
                <a:lnTo>
                  <a:pt x="1320800" y="3340100"/>
                </a:lnTo>
                <a:lnTo>
                  <a:pt x="1270000" y="3327400"/>
                </a:lnTo>
                <a:lnTo>
                  <a:pt x="1231900" y="3314700"/>
                </a:lnTo>
                <a:lnTo>
                  <a:pt x="1181100" y="3302000"/>
                </a:lnTo>
                <a:lnTo>
                  <a:pt x="1143000" y="3289300"/>
                </a:lnTo>
                <a:lnTo>
                  <a:pt x="1092200" y="3276600"/>
                </a:lnTo>
                <a:lnTo>
                  <a:pt x="1054100" y="3251200"/>
                </a:lnTo>
                <a:lnTo>
                  <a:pt x="1016000" y="3238500"/>
                </a:lnTo>
                <a:lnTo>
                  <a:pt x="965200" y="3213100"/>
                </a:lnTo>
                <a:lnTo>
                  <a:pt x="927100" y="3200400"/>
                </a:lnTo>
                <a:lnTo>
                  <a:pt x="812800" y="3124200"/>
                </a:lnTo>
                <a:lnTo>
                  <a:pt x="774700" y="3111500"/>
                </a:lnTo>
                <a:lnTo>
                  <a:pt x="736600" y="3073400"/>
                </a:lnTo>
                <a:lnTo>
                  <a:pt x="584200" y="2971800"/>
                </a:lnTo>
                <a:lnTo>
                  <a:pt x="558800" y="2933700"/>
                </a:lnTo>
                <a:lnTo>
                  <a:pt x="520700" y="2908300"/>
                </a:lnTo>
                <a:lnTo>
                  <a:pt x="495300" y="2870200"/>
                </a:lnTo>
                <a:lnTo>
                  <a:pt x="457200" y="2844800"/>
                </a:lnTo>
                <a:lnTo>
                  <a:pt x="431800" y="2806700"/>
                </a:lnTo>
                <a:lnTo>
                  <a:pt x="393700" y="2768600"/>
                </a:lnTo>
                <a:lnTo>
                  <a:pt x="368300" y="2730500"/>
                </a:lnTo>
                <a:lnTo>
                  <a:pt x="317500" y="2667000"/>
                </a:lnTo>
                <a:lnTo>
                  <a:pt x="292100" y="2628900"/>
                </a:lnTo>
                <a:lnTo>
                  <a:pt x="266700" y="2578100"/>
                </a:lnTo>
                <a:lnTo>
                  <a:pt x="215900" y="2501900"/>
                </a:lnTo>
                <a:lnTo>
                  <a:pt x="203200" y="2463800"/>
                </a:lnTo>
                <a:lnTo>
                  <a:pt x="177800" y="2425700"/>
                </a:lnTo>
                <a:lnTo>
                  <a:pt x="165100" y="2374900"/>
                </a:lnTo>
                <a:lnTo>
                  <a:pt x="139700" y="2336800"/>
                </a:lnTo>
                <a:lnTo>
                  <a:pt x="114300" y="2247900"/>
                </a:lnTo>
                <a:lnTo>
                  <a:pt x="88900" y="2209800"/>
                </a:lnTo>
                <a:lnTo>
                  <a:pt x="63500" y="2108200"/>
                </a:lnTo>
                <a:lnTo>
                  <a:pt x="63500" y="2070100"/>
                </a:lnTo>
                <a:lnTo>
                  <a:pt x="38100" y="1968500"/>
                </a:lnTo>
                <a:close/>
              </a:path>
              <a:path w="3403600" h="3403600">
                <a:moveTo>
                  <a:pt x="3352800" y="1981200"/>
                </a:moveTo>
                <a:lnTo>
                  <a:pt x="3340100" y="2032000"/>
                </a:lnTo>
                <a:lnTo>
                  <a:pt x="3340100" y="2070100"/>
                </a:lnTo>
                <a:lnTo>
                  <a:pt x="3302000" y="2209800"/>
                </a:lnTo>
                <a:lnTo>
                  <a:pt x="3276600" y="2260600"/>
                </a:lnTo>
                <a:lnTo>
                  <a:pt x="3251200" y="2349500"/>
                </a:lnTo>
                <a:lnTo>
                  <a:pt x="3225800" y="2387600"/>
                </a:lnTo>
                <a:lnTo>
                  <a:pt x="3213100" y="2425700"/>
                </a:lnTo>
                <a:lnTo>
                  <a:pt x="3187700" y="2463800"/>
                </a:lnTo>
                <a:lnTo>
                  <a:pt x="3175000" y="2514600"/>
                </a:lnTo>
                <a:lnTo>
                  <a:pt x="3022600" y="2743200"/>
                </a:lnTo>
                <a:lnTo>
                  <a:pt x="2984500" y="2768600"/>
                </a:lnTo>
                <a:lnTo>
                  <a:pt x="2933700" y="2844800"/>
                </a:lnTo>
                <a:lnTo>
                  <a:pt x="2895600" y="2870200"/>
                </a:lnTo>
                <a:lnTo>
                  <a:pt x="2870200" y="2908300"/>
                </a:lnTo>
                <a:lnTo>
                  <a:pt x="2832100" y="2946400"/>
                </a:lnTo>
                <a:lnTo>
                  <a:pt x="2794000" y="2971800"/>
                </a:lnTo>
                <a:lnTo>
                  <a:pt x="2768600" y="2997200"/>
                </a:lnTo>
                <a:lnTo>
                  <a:pt x="2730500" y="3022600"/>
                </a:lnTo>
                <a:lnTo>
                  <a:pt x="2692400" y="3060700"/>
                </a:lnTo>
                <a:lnTo>
                  <a:pt x="2540000" y="3162300"/>
                </a:lnTo>
                <a:lnTo>
                  <a:pt x="2501900" y="3175000"/>
                </a:lnTo>
                <a:lnTo>
                  <a:pt x="2463800" y="3200400"/>
                </a:lnTo>
                <a:lnTo>
                  <a:pt x="2413000" y="3225800"/>
                </a:lnTo>
                <a:lnTo>
                  <a:pt x="2374900" y="3238500"/>
                </a:lnTo>
                <a:lnTo>
                  <a:pt x="2336800" y="3263900"/>
                </a:lnTo>
                <a:lnTo>
                  <a:pt x="2286000" y="3276600"/>
                </a:lnTo>
                <a:lnTo>
                  <a:pt x="2247900" y="3289300"/>
                </a:lnTo>
                <a:lnTo>
                  <a:pt x="2197100" y="3302000"/>
                </a:lnTo>
                <a:lnTo>
                  <a:pt x="2159000" y="3314700"/>
                </a:lnTo>
                <a:lnTo>
                  <a:pt x="2108200" y="3327400"/>
                </a:lnTo>
                <a:lnTo>
                  <a:pt x="2070100" y="3340100"/>
                </a:lnTo>
                <a:lnTo>
                  <a:pt x="1968500" y="3365500"/>
                </a:lnTo>
                <a:lnTo>
                  <a:pt x="1930400" y="3365500"/>
                </a:lnTo>
                <a:lnTo>
                  <a:pt x="1879600" y="3378200"/>
                </a:lnTo>
                <a:lnTo>
                  <a:pt x="2019300" y="3378200"/>
                </a:lnTo>
                <a:lnTo>
                  <a:pt x="2070100" y="3365500"/>
                </a:lnTo>
                <a:lnTo>
                  <a:pt x="2108200" y="3352800"/>
                </a:lnTo>
                <a:lnTo>
                  <a:pt x="2159000" y="3352800"/>
                </a:lnTo>
                <a:lnTo>
                  <a:pt x="2197100" y="3327400"/>
                </a:lnTo>
                <a:lnTo>
                  <a:pt x="2247900" y="3314700"/>
                </a:lnTo>
                <a:lnTo>
                  <a:pt x="2286000" y="3302000"/>
                </a:lnTo>
                <a:lnTo>
                  <a:pt x="2336800" y="3289300"/>
                </a:lnTo>
                <a:lnTo>
                  <a:pt x="2374900" y="3263900"/>
                </a:lnTo>
                <a:lnTo>
                  <a:pt x="2413000" y="3251200"/>
                </a:lnTo>
                <a:lnTo>
                  <a:pt x="2540000" y="3187700"/>
                </a:lnTo>
                <a:lnTo>
                  <a:pt x="2768600" y="3035300"/>
                </a:lnTo>
                <a:lnTo>
                  <a:pt x="2794000" y="3009900"/>
                </a:lnTo>
                <a:lnTo>
                  <a:pt x="2870200" y="2946400"/>
                </a:lnTo>
                <a:lnTo>
                  <a:pt x="2895600" y="2908300"/>
                </a:lnTo>
                <a:lnTo>
                  <a:pt x="2933700" y="2882900"/>
                </a:lnTo>
                <a:lnTo>
                  <a:pt x="2959100" y="2844800"/>
                </a:lnTo>
                <a:lnTo>
                  <a:pt x="3022600" y="2781300"/>
                </a:lnTo>
                <a:lnTo>
                  <a:pt x="3200400" y="2514600"/>
                </a:lnTo>
                <a:lnTo>
                  <a:pt x="3213100" y="2476500"/>
                </a:lnTo>
                <a:lnTo>
                  <a:pt x="3263900" y="2387600"/>
                </a:lnTo>
                <a:lnTo>
                  <a:pt x="3302000" y="2260600"/>
                </a:lnTo>
                <a:lnTo>
                  <a:pt x="3327400" y="2209800"/>
                </a:lnTo>
                <a:lnTo>
                  <a:pt x="3352800" y="2120900"/>
                </a:lnTo>
                <a:lnTo>
                  <a:pt x="3352800" y="1981200"/>
                </a:lnTo>
                <a:close/>
              </a:path>
              <a:path w="3403600" h="3403600">
                <a:moveTo>
                  <a:pt x="3378200" y="1790700"/>
                </a:moveTo>
                <a:lnTo>
                  <a:pt x="3365500" y="1841500"/>
                </a:lnTo>
                <a:lnTo>
                  <a:pt x="3365500" y="1892300"/>
                </a:lnTo>
                <a:lnTo>
                  <a:pt x="3352800" y="1930400"/>
                </a:lnTo>
                <a:lnTo>
                  <a:pt x="3352800" y="2082800"/>
                </a:lnTo>
                <a:lnTo>
                  <a:pt x="3378200" y="1993900"/>
                </a:lnTo>
                <a:lnTo>
                  <a:pt x="3378200" y="1790700"/>
                </a:lnTo>
                <a:close/>
              </a:path>
              <a:path w="3403600" h="3403600">
                <a:moveTo>
                  <a:pt x="12700" y="1701800"/>
                </a:moveTo>
                <a:lnTo>
                  <a:pt x="12700" y="1981200"/>
                </a:lnTo>
                <a:lnTo>
                  <a:pt x="38100" y="2070100"/>
                </a:lnTo>
                <a:lnTo>
                  <a:pt x="38100" y="1930400"/>
                </a:lnTo>
                <a:lnTo>
                  <a:pt x="25400" y="1879600"/>
                </a:lnTo>
                <a:lnTo>
                  <a:pt x="25400" y="1752600"/>
                </a:lnTo>
                <a:lnTo>
                  <a:pt x="12700" y="1701800"/>
                </a:lnTo>
                <a:close/>
              </a:path>
              <a:path w="3403600" h="3403600">
                <a:moveTo>
                  <a:pt x="3365500" y="1384300"/>
                </a:moveTo>
                <a:lnTo>
                  <a:pt x="3365500" y="1574800"/>
                </a:lnTo>
                <a:lnTo>
                  <a:pt x="3378200" y="1625600"/>
                </a:lnTo>
                <a:lnTo>
                  <a:pt x="3378200" y="1943100"/>
                </a:lnTo>
                <a:lnTo>
                  <a:pt x="3390900" y="1892300"/>
                </a:lnTo>
                <a:lnTo>
                  <a:pt x="3390900" y="1473200"/>
                </a:lnTo>
                <a:lnTo>
                  <a:pt x="3365500" y="1384300"/>
                </a:lnTo>
                <a:close/>
              </a:path>
              <a:path w="3403600" h="3403600">
                <a:moveTo>
                  <a:pt x="12700" y="1473200"/>
                </a:moveTo>
                <a:lnTo>
                  <a:pt x="0" y="1524000"/>
                </a:lnTo>
                <a:lnTo>
                  <a:pt x="0" y="1879600"/>
                </a:lnTo>
                <a:lnTo>
                  <a:pt x="12700" y="1930400"/>
                </a:lnTo>
                <a:lnTo>
                  <a:pt x="12700" y="1473200"/>
                </a:lnTo>
                <a:close/>
              </a:path>
              <a:path w="3403600" h="3403600">
                <a:moveTo>
                  <a:pt x="3390900" y="1574800"/>
                </a:moveTo>
                <a:lnTo>
                  <a:pt x="3390900" y="1841500"/>
                </a:lnTo>
                <a:lnTo>
                  <a:pt x="3403600" y="1803400"/>
                </a:lnTo>
                <a:lnTo>
                  <a:pt x="3403600" y="1612900"/>
                </a:lnTo>
                <a:lnTo>
                  <a:pt x="3390900" y="1574800"/>
                </a:lnTo>
                <a:close/>
              </a:path>
              <a:path w="3403600" h="3403600">
                <a:moveTo>
                  <a:pt x="38100" y="1333500"/>
                </a:moveTo>
                <a:lnTo>
                  <a:pt x="12700" y="1435100"/>
                </a:lnTo>
                <a:lnTo>
                  <a:pt x="12700" y="1701800"/>
                </a:lnTo>
                <a:lnTo>
                  <a:pt x="25400" y="1663700"/>
                </a:lnTo>
                <a:lnTo>
                  <a:pt x="25400" y="1524000"/>
                </a:lnTo>
                <a:lnTo>
                  <a:pt x="38100" y="1485900"/>
                </a:lnTo>
                <a:lnTo>
                  <a:pt x="38100" y="1333500"/>
                </a:lnTo>
                <a:close/>
              </a:path>
              <a:path w="3403600" h="3403600">
                <a:moveTo>
                  <a:pt x="2070100" y="38100"/>
                </a:moveTo>
                <a:lnTo>
                  <a:pt x="1930400" y="38100"/>
                </a:lnTo>
                <a:lnTo>
                  <a:pt x="1968500" y="50800"/>
                </a:lnTo>
                <a:lnTo>
                  <a:pt x="2019300" y="63500"/>
                </a:lnTo>
                <a:lnTo>
                  <a:pt x="2070100" y="63500"/>
                </a:lnTo>
                <a:lnTo>
                  <a:pt x="2108200" y="76200"/>
                </a:lnTo>
                <a:lnTo>
                  <a:pt x="2209800" y="101600"/>
                </a:lnTo>
                <a:lnTo>
                  <a:pt x="2247900" y="114300"/>
                </a:lnTo>
                <a:lnTo>
                  <a:pt x="2286000" y="139700"/>
                </a:lnTo>
                <a:lnTo>
                  <a:pt x="2336800" y="152400"/>
                </a:lnTo>
                <a:lnTo>
                  <a:pt x="2374900" y="177800"/>
                </a:lnTo>
                <a:lnTo>
                  <a:pt x="2413000" y="190500"/>
                </a:lnTo>
                <a:lnTo>
                  <a:pt x="2463800" y="215900"/>
                </a:lnTo>
                <a:lnTo>
                  <a:pt x="2501900" y="228600"/>
                </a:lnTo>
                <a:lnTo>
                  <a:pt x="2768600" y="406400"/>
                </a:lnTo>
                <a:lnTo>
                  <a:pt x="2997200" y="635000"/>
                </a:lnTo>
                <a:lnTo>
                  <a:pt x="3175000" y="901700"/>
                </a:lnTo>
                <a:lnTo>
                  <a:pt x="3187700" y="939800"/>
                </a:lnTo>
                <a:lnTo>
                  <a:pt x="3213100" y="990600"/>
                </a:lnTo>
                <a:lnTo>
                  <a:pt x="3225800" y="1028700"/>
                </a:lnTo>
                <a:lnTo>
                  <a:pt x="3251200" y="1066800"/>
                </a:lnTo>
                <a:lnTo>
                  <a:pt x="3276600" y="1155700"/>
                </a:lnTo>
                <a:lnTo>
                  <a:pt x="3302000" y="1193800"/>
                </a:lnTo>
                <a:lnTo>
                  <a:pt x="3340100" y="1333500"/>
                </a:lnTo>
                <a:lnTo>
                  <a:pt x="3340100" y="1384300"/>
                </a:lnTo>
                <a:lnTo>
                  <a:pt x="3352800" y="1422400"/>
                </a:lnTo>
                <a:lnTo>
                  <a:pt x="3352800" y="1473200"/>
                </a:lnTo>
                <a:lnTo>
                  <a:pt x="3365500" y="1524000"/>
                </a:lnTo>
                <a:lnTo>
                  <a:pt x="3365500" y="1333500"/>
                </a:lnTo>
                <a:lnTo>
                  <a:pt x="3314700" y="1155700"/>
                </a:lnTo>
                <a:lnTo>
                  <a:pt x="3289300" y="1117600"/>
                </a:lnTo>
                <a:lnTo>
                  <a:pt x="3263900" y="1028700"/>
                </a:lnTo>
                <a:lnTo>
                  <a:pt x="3238500" y="990600"/>
                </a:lnTo>
                <a:lnTo>
                  <a:pt x="3225800" y="939800"/>
                </a:lnTo>
                <a:lnTo>
                  <a:pt x="3149600" y="825500"/>
                </a:lnTo>
                <a:lnTo>
                  <a:pt x="3136900" y="787400"/>
                </a:lnTo>
                <a:lnTo>
                  <a:pt x="3111500" y="749300"/>
                </a:lnTo>
                <a:lnTo>
                  <a:pt x="3073400" y="711200"/>
                </a:lnTo>
                <a:lnTo>
                  <a:pt x="2997200" y="596900"/>
                </a:lnTo>
                <a:lnTo>
                  <a:pt x="2959100" y="571500"/>
                </a:lnTo>
                <a:lnTo>
                  <a:pt x="2933700" y="533400"/>
                </a:lnTo>
                <a:lnTo>
                  <a:pt x="2870200" y="469900"/>
                </a:lnTo>
                <a:lnTo>
                  <a:pt x="2832100" y="444500"/>
                </a:lnTo>
                <a:lnTo>
                  <a:pt x="2806700" y="406400"/>
                </a:lnTo>
                <a:lnTo>
                  <a:pt x="2463800" y="177800"/>
                </a:lnTo>
                <a:lnTo>
                  <a:pt x="2425700" y="165100"/>
                </a:lnTo>
                <a:lnTo>
                  <a:pt x="2374900" y="139700"/>
                </a:lnTo>
                <a:lnTo>
                  <a:pt x="2298700" y="114300"/>
                </a:lnTo>
                <a:lnTo>
                  <a:pt x="2247900" y="88900"/>
                </a:lnTo>
                <a:lnTo>
                  <a:pt x="2209800" y="76200"/>
                </a:lnTo>
                <a:lnTo>
                  <a:pt x="2159000" y="63500"/>
                </a:lnTo>
                <a:lnTo>
                  <a:pt x="2120900" y="50800"/>
                </a:lnTo>
                <a:lnTo>
                  <a:pt x="2070100" y="38100"/>
                </a:lnTo>
                <a:close/>
              </a:path>
              <a:path w="3403600" h="3403600">
                <a:moveTo>
                  <a:pt x="1498600" y="38100"/>
                </a:moveTo>
                <a:lnTo>
                  <a:pt x="1320800" y="38100"/>
                </a:lnTo>
                <a:lnTo>
                  <a:pt x="1282700" y="50800"/>
                </a:lnTo>
                <a:lnTo>
                  <a:pt x="1231900" y="63500"/>
                </a:lnTo>
                <a:lnTo>
                  <a:pt x="1193800" y="76200"/>
                </a:lnTo>
                <a:lnTo>
                  <a:pt x="1143000" y="88900"/>
                </a:lnTo>
                <a:lnTo>
                  <a:pt x="1104900" y="114300"/>
                </a:lnTo>
                <a:lnTo>
                  <a:pt x="1054100" y="127000"/>
                </a:lnTo>
                <a:lnTo>
                  <a:pt x="1016000" y="139700"/>
                </a:lnTo>
                <a:lnTo>
                  <a:pt x="977900" y="165100"/>
                </a:lnTo>
                <a:lnTo>
                  <a:pt x="927100" y="177800"/>
                </a:lnTo>
                <a:lnTo>
                  <a:pt x="622300" y="381000"/>
                </a:lnTo>
                <a:lnTo>
                  <a:pt x="596900" y="406400"/>
                </a:lnTo>
                <a:lnTo>
                  <a:pt x="520700" y="469900"/>
                </a:lnTo>
                <a:lnTo>
                  <a:pt x="495300" y="508000"/>
                </a:lnTo>
                <a:lnTo>
                  <a:pt x="457200" y="533400"/>
                </a:lnTo>
                <a:lnTo>
                  <a:pt x="431800" y="571500"/>
                </a:lnTo>
                <a:lnTo>
                  <a:pt x="393700" y="596900"/>
                </a:lnTo>
                <a:lnTo>
                  <a:pt x="190500" y="901700"/>
                </a:lnTo>
                <a:lnTo>
                  <a:pt x="177800" y="939800"/>
                </a:lnTo>
                <a:lnTo>
                  <a:pt x="152400" y="990600"/>
                </a:lnTo>
                <a:lnTo>
                  <a:pt x="139700" y="1028700"/>
                </a:lnTo>
                <a:lnTo>
                  <a:pt x="114300" y="1066800"/>
                </a:lnTo>
                <a:lnTo>
                  <a:pt x="88900" y="1155700"/>
                </a:lnTo>
                <a:lnTo>
                  <a:pt x="63500" y="1206500"/>
                </a:lnTo>
                <a:lnTo>
                  <a:pt x="38100" y="1295400"/>
                </a:lnTo>
                <a:lnTo>
                  <a:pt x="38100" y="1435100"/>
                </a:lnTo>
                <a:lnTo>
                  <a:pt x="76200" y="1295400"/>
                </a:lnTo>
                <a:lnTo>
                  <a:pt x="76200" y="1244600"/>
                </a:lnTo>
                <a:lnTo>
                  <a:pt x="101600" y="1206500"/>
                </a:lnTo>
                <a:lnTo>
                  <a:pt x="139700" y="1066800"/>
                </a:lnTo>
                <a:lnTo>
                  <a:pt x="165100" y="1028700"/>
                </a:lnTo>
                <a:lnTo>
                  <a:pt x="177800" y="990600"/>
                </a:lnTo>
                <a:lnTo>
                  <a:pt x="203200" y="939800"/>
                </a:lnTo>
                <a:lnTo>
                  <a:pt x="215900" y="901700"/>
                </a:lnTo>
                <a:lnTo>
                  <a:pt x="368300" y="673100"/>
                </a:lnTo>
                <a:lnTo>
                  <a:pt x="431800" y="609600"/>
                </a:lnTo>
                <a:lnTo>
                  <a:pt x="457200" y="571500"/>
                </a:lnTo>
                <a:lnTo>
                  <a:pt x="558800" y="469900"/>
                </a:lnTo>
                <a:lnTo>
                  <a:pt x="596900" y="444500"/>
                </a:lnTo>
                <a:lnTo>
                  <a:pt x="660400" y="381000"/>
                </a:lnTo>
                <a:lnTo>
                  <a:pt x="850900" y="254000"/>
                </a:lnTo>
                <a:lnTo>
                  <a:pt x="889000" y="241300"/>
                </a:lnTo>
                <a:lnTo>
                  <a:pt x="965200" y="190500"/>
                </a:lnTo>
                <a:lnTo>
                  <a:pt x="1016000" y="177800"/>
                </a:lnTo>
                <a:lnTo>
                  <a:pt x="1054100" y="152400"/>
                </a:lnTo>
                <a:lnTo>
                  <a:pt x="1092200" y="139700"/>
                </a:lnTo>
                <a:lnTo>
                  <a:pt x="1143000" y="127000"/>
                </a:lnTo>
                <a:lnTo>
                  <a:pt x="1181100" y="101600"/>
                </a:lnTo>
                <a:lnTo>
                  <a:pt x="1231900" y="88900"/>
                </a:lnTo>
                <a:lnTo>
                  <a:pt x="1270000" y="76200"/>
                </a:lnTo>
                <a:lnTo>
                  <a:pt x="1320800" y="76200"/>
                </a:lnTo>
                <a:lnTo>
                  <a:pt x="1358900" y="63500"/>
                </a:lnTo>
                <a:lnTo>
                  <a:pt x="1409700" y="50800"/>
                </a:lnTo>
                <a:lnTo>
                  <a:pt x="1498600" y="38100"/>
                </a:lnTo>
                <a:close/>
              </a:path>
              <a:path w="3403600" h="3403600">
                <a:moveTo>
                  <a:pt x="1930400" y="12700"/>
                </a:moveTo>
                <a:lnTo>
                  <a:pt x="1460500" y="12700"/>
                </a:lnTo>
                <a:lnTo>
                  <a:pt x="1409700" y="25400"/>
                </a:lnTo>
                <a:lnTo>
                  <a:pt x="1371600" y="38100"/>
                </a:lnTo>
                <a:lnTo>
                  <a:pt x="1549400" y="38100"/>
                </a:lnTo>
                <a:lnTo>
                  <a:pt x="1600200" y="25400"/>
                </a:lnTo>
                <a:lnTo>
                  <a:pt x="1981200" y="25400"/>
                </a:lnTo>
                <a:lnTo>
                  <a:pt x="1930400" y="12700"/>
                </a:lnTo>
                <a:close/>
              </a:path>
              <a:path w="3403600" h="3403600">
                <a:moveTo>
                  <a:pt x="1981200" y="25400"/>
                </a:moveTo>
                <a:lnTo>
                  <a:pt x="1778000" y="25400"/>
                </a:lnTo>
                <a:lnTo>
                  <a:pt x="1828800" y="38100"/>
                </a:lnTo>
                <a:lnTo>
                  <a:pt x="2019300" y="38100"/>
                </a:lnTo>
                <a:lnTo>
                  <a:pt x="1981200" y="25400"/>
                </a:lnTo>
                <a:close/>
              </a:path>
              <a:path w="3403600" h="3403600">
                <a:moveTo>
                  <a:pt x="1790700" y="0"/>
                </a:moveTo>
                <a:lnTo>
                  <a:pt x="1600200" y="0"/>
                </a:lnTo>
                <a:lnTo>
                  <a:pt x="1562100" y="12700"/>
                </a:lnTo>
                <a:lnTo>
                  <a:pt x="1841500" y="12700"/>
                </a:lnTo>
                <a:lnTo>
                  <a:pt x="1790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4168775"/>
            <a:ext cx="1905000" cy="24765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0995" y="1729104"/>
            <a:ext cx="2768600" cy="23812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2500" y="5706745"/>
            <a:ext cx="3122295" cy="130048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579370" y="5774054"/>
            <a:ext cx="2670810" cy="1102995"/>
          </a:xfrm>
          <a:custGeom>
            <a:avLst/>
            <a:gdLst/>
            <a:ahLst/>
            <a:cxnLst/>
            <a:rect l="l" t="t" r="r" b="b"/>
            <a:pathLst>
              <a:path w="2670810" h="1102995">
                <a:moveTo>
                  <a:pt x="8255" y="676910"/>
                </a:moveTo>
                <a:lnTo>
                  <a:pt x="53340" y="716915"/>
                </a:lnTo>
                <a:lnTo>
                  <a:pt x="118744" y="725170"/>
                </a:lnTo>
                <a:lnTo>
                  <a:pt x="152400" y="726440"/>
                </a:lnTo>
                <a:lnTo>
                  <a:pt x="174625" y="725805"/>
                </a:lnTo>
                <a:lnTo>
                  <a:pt x="173990" y="701040"/>
                </a:lnTo>
                <a:lnTo>
                  <a:pt x="151765" y="701040"/>
                </a:lnTo>
                <a:lnTo>
                  <a:pt x="120650" y="700405"/>
                </a:lnTo>
                <a:lnTo>
                  <a:pt x="88900" y="696595"/>
                </a:lnTo>
                <a:lnTo>
                  <a:pt x="57150" y="690880"/>
                </a:lnTo>
                <a:lnTo>
                  <a:pt x="26669" y="683895"/>
                </a:lnTo>
                <a:lnTo>
                  <a:pt x="8255" y="676910"/>
                </a:lnTo>
                <a:close/>
              </a:path>
              <a:path w="2670810" h="1102995">
                <a:moveTo>
                  <a:pt x="320675" y="958215"/>
                </a:moveTo>
                <a:lnTo>
                  <a:pt x="303530" y="962025"/>
                </a:lnTo>
                <a:lnTo>
                  <a:pt x="285115" y="965200"/>
                </a:lnTo>
                <a:lnTo>
                  <a:pt x="266700" y="967740"/>
                </a:lnTo>
                <a:lnTo>
                  <a:pt x="248285" y="969010"/>
                </a:lnTo>
                <a:lnTo>
                  <a:pt x="250825" y="994410"/>
                </a:lnTo>
                <a:lnTo>
                  <a:pt x="289560" y="990600"/>
                </a:lnTo>
                <a:lnTo>
                  <a:pt x="308610" y="986790"/>
                </a:lnTo>
                <a:lnTo>
                  <a:pt x="326390" y="982980"/>
                </a:lnTo>
                <a:lnTo>
                  <a:pt x="320675" y="958215"/>
                </a:lnTo>
                <a:close/>
              </a:path>
              <a:path w="2670810" h="1102995">
                <a:moveTo>
                  <a:pt x="929640" y="1035050"/>
                </a:moveTo>
                <a:lnTo>
                  <a:pt x="908050" y="1049655"/>
                </a:lnTo>
                <a:lnTo>
                  <a:pt x="913765" y="1056640"/>
                </a:lnTo>
                <a:lnTo>
                  <a:pt x="920115" y="1066165"/>
                </a:lnTo>
                <a:lnTo>
                  <a:pt x="934084" y="1082675"/>
                </a:lnTo>
                <a:lnTo>
                  <a:pt x="942340" y="1090930"/>
                </a:lnTo>
                <a:lnTo>
                  <a:pt x="955040" y="1102995"/>
                </a:lnTo>
                <a:lnTo>
                  <a:pt x="972184" y="1084580"/>
                </a:lnTo>
                <a:lnTo>
                  <a:pt x="953134" y="1065530"/>
                </a:lnTo>
                <a:lnTo>
                  <a:pt x="940434" y="1050290"/>
                </a:lnTo>
                <a:lnTo>
                  <a:pt x="934084" y="1042035"/>
                </a:lnTo>
                <a:lnTo>
                  <a:pt x="929640" y="1035050"/>
                </a:lnTo>
                <a:close/>
              </a:path>
              <a:path w="2670810" h="1102995">
                <a:moveTo>
                  <a:pt x="1779270" y="964565"/>
                </a:moveTo>
                <a:lnTo>
                  <a:pt x="1775459" y="981075"/>
                </a:lnTo>
                <a:lnTo>
                  <a:pt x="1772920" y="991235"/>
                </a:lnTo>
                <a:lnTo>
                  <a:pt x="1769745" y="1000760"/>
                </a:lnTo>
                <a:lnTo>
                  <a:pt x="1765300" y="1010285"/>
                </a:lnTo>
                <a:lnTo>
                  <a:pt x="1762759" y="1017270"/>
                </a:lnTo>
                <a:lnTo>
                  <a:pt x="1785620" y="1027430"/>
                </a:lnTo>
                <a:lnTo>
                  <a:pt x="1793240" y="1010285"/>
                </a:lnTo>
                <a:lnTo>
                  <a:pt x="1797050" y="998220"/>
                </a:lnTo>
                <a:lnTo>
                  <a:pt x="1800859" y="986790"/>
                </a:lnTo>
                <a:lnTo>
                  <a:pt x="1802765" y="975360"/>
                </a:lnTo>
                <a:lnTo>
                  <a:pt x="1804670" y="968375"/>
                </a:lnTo>
                <a:lnTo>
                  <a:pt x="1779270" y="964565"/>
                </a:lnTo>
                <a:close/>
              </a:path>
              <a:path w="2670810" h="1102995">
                <a:moveTo>
                  <a:pt x="2150110" y="605790"/>
                </a:moveTo>
                <a:lnTo>
                  <a:pt x="2143760" y="629920"/>
                </a:lnTo>
                <a:lnTo>
                  <a:pt x="2155825" y="633730"/>
                </a:lnTo>
                <a:lnTo>
                  <a:pt x="2199005" y="650240"/>
                </a:lnTo>
                <a:lnTo>
                  <a:pt x="2242820" y="672465"/>
                </a:lnTo>
                <a:lnTo>
                  <a:pt x="2283460" y="700405"/>
                </a:lnTo>
                <a:lnTo>
                  <a:pt x="2317115" y="734695"/>
                </a:lnTo>
                <a:lnTo>
                  <a:pt x="2341245" y="774700"/>
                </a:lnTo>
                <a:lnTo>
                  <a:pt x="2352040" y="821055"/>
                </a:lnTo>
                <a:lnTo>
                  <a:pt x="2352040" y="828675"/>
                </a:lnTo>
                <a:lnTo>
                  <a:pt x="2377440" y="828040"/>
                </a:lnTo>
                <a:lnTo>
                  <a:pt x="2377440" y="819150"/>
                </a:lnTo>
                <a:lnTo>
                  <a:pt x="2367915" y="773430"/>
                </a:lnTo>
                <a:lnTo>
                  <a:pt x="2348230" y="734060"/>
                </a:lnTo>
                <a:lnTo>
                  <a:pt x="2320290" y="699135"/>
                </a:lnTo>
                <a:lnTo>
                  <a:pt x="2285365" y="669925"/>
                </a:lnTo>
                <a:lnTo>
                  <a:pt x="2246630" y="645160"/>
                </a:lnTo>
                <a:lnTo>
                  <a:pt x="2204720" y="624840"/>
                </a:lnTo>
                <a:lnTo>
                  <a:pt x="2163445" y="609600"/>
                </a:lnTo>
                <a:lnTo>
                  <a:pt x="2150110" y="605790"/>
                </a:lnTo>
                <a:close/>
              </a:path>
              <a:path w="2670810" h="1102995">
                <a:moveTo>
                  <a:pt x="2651125" y="386080"/>
                </a:moveTo>
                <a:lnTo>
                  <a:pt x="2609850" y="428625"/>
                </a:lnTo>
                <a:lnTo>
                  <a:pt x="2572385" y="454025"/>
                </a:lnTo>
                <a:lnTo>
                  <a:pt x="2557780" y="461645"/>
                </a:lnTo>
                <a:lnTo>
                  <a:pt x="2570480" y="483870"/>
                </a:lnTo>
                <a:lnTo>
                  <a:pt x="2607945" y="461645"/>
                </a:lnTo>
                <a:lnTo>
                  <a:pt x="2644775" y="431165"/>
                </a:lnTo>
                <a:lnTo>
                  <a:pt x="2670810" y="401320"/>
                </a:lnTo>
                <a:lnTo>
                  <a:pt x="2651125" y="386080"/>
                </a:lnTo>
                <a:close/>
              </a:path>
              <a:path w="2670810" h="1102995">
                <a:moveTo>
                  <a:pt x="2440940" y="97155"/>
                </a:moveTo>
                <a:lnTo>
                  <a:pt x="2415540" y="104140"/>
                </a:lnTo>
                <a:lnTo>
                  <a:pt x="2418715" y="113030"/>
                </a:lnTo>
                <a:lnTo>
                  <a:pt x="2419985" y="121920"/>
                </a:lnTo>
                <a:lnTo>
                  <a:pt x="2420620" y="130175"/>
                </a:lnTo>
                <a:lnTo>
                  <a:pt x="2420620" y="138430"/>
                </a:lnTo>
                <a:lnTo>
                  <a:pt x="2446020" y="137795"/>
                </a:lnTo>
                <a:lnTo>
                  <a:pt x="2446020" y="127635"/>
                </a:lnTo>
                <a:lnTo>
                  <a:pt x="2444750" y="116840"/>
                </a:lnTo>
                <a:lnTo>
                  <a:pt x="2442845" y="107315"/>
                </a:lnTo>
                <a:lnTo>
                  <a:pt x="2440940" y="97155"/>
                </a:lnTo>
                <a:close/>
              </a:path>
              <a:path w="2670810" h="1102995">
                <a:moveTo>
                  <a:pt x="1851025" y="0"/>
                </a:moveTo>
                <a:lnTo>
                  <a:pt x="1812925" y="31750"/>
                </a:lnTo>
                <a:lnTo>
                  <a:pt x="1798320" y="49530"/>
                </a:lnTo>
                <a:lnTo>
                  <a:pt x="1818005" y="65405"/>
                </a:lnTo>
                <a:lnTo>
                  <a:pt x="1823720" y="58420"/>
                </a:lnTo>
                <a:lnTo>
                  <a:pt x="1831340" y="49530"/>
                </a:lnTo>
                <a:lnTo>
                  <a:pt x="1840230" y="40640"/>
                </a:lnTo>
                <a:lnTo>
                  <a:pt x="1849120" y="32385"/>
                </a:lnTo>
                <a:lnTo>
                  <a:pt x="1858645" y="24765"/>
                </a:lnTo>
                <a:lnTo>
                  <a:pt x="1865630" y="20320"/>
                </a:lnTo>
                <a:lnTo>
                  <a:pt x="1851025" y="0"/>
                </a:lnTo>
                <a:close/>
              </a:path>
              <a:path w="2670810" h="1102995">
                <a:moveTo>
                  <a:pt x="1356995" y="31115"/>
                </a:moveTo>
                <a:lnTo>
                  <a:pt x="1349375" y="41910"/>
                </a:lnTo>
                <a:lnTo>
                  <a:pt x="1341755" y="53340"/>
                </a:lnTo>
                <a:lnTo>
                  <a:pt x="1336675" y="64770"/>
                </a:lnTo>
                <a:lnTo>
                  <a:pt x="1332230" y="74930"/>
                </a:lnTo>
                <a:lnTo>
                  <a:pt x="1355090" y="85090"/>
                </a:lnTo>
                <a:lnTo>
                  <a:pt x="1359534" y="74295"/>
                </a:lnTo>
                <a:lnTo>
                  <a:pt x="1364615" y="65405"/>
                </a:lnTo>
                <a:lnTo>
                  <a:pt x="1370965" y="55880"/>
                </a:lnTo>
                <a:lnTo>
                  <a:pt x="1377950" y="46990"/>
                </a:lnTo>
                <a:lnTo>
                  <a:pt x="1356995" y="31115"/>
                </a:lnTo>
                <a:close/>
              </a:path>
              <a:path w="2670810" h="1102995">
                <a:moveTo>
                  <a:pt x="802640" y="81915"/>
                </a:moveTo>
                <a:lnTo>
                  <a:pt x="793115" y="105410"/>
                </a:lnTo>
                <a:lnTo>
                  <a:pt x="838200" y="123825"/>
                </a:lnTo>
                <a:lnTo>
                  <a:pt x="859790" y="133985"/>
                </a:lnTo>
                <a:lnTo>
                  <a:pt x="878840" y="144780"/>
                </a:lnTo>
                <a:lnTo>
                  <a:pt x="890905" y="122555"/>
                </a:lnTo>
                <a:lnTo>
                  <a:pt x="869950" y="111125"/>
                </a:lnTo>
                <a:lnTo>
                  <a:pt x="848359" y="100330"/>
                </a:lnTo>
                <a:lnTo>
                  <a:pt x="825500" y="90170"/>
                </a:lnTo>
                <a:lnTo>
                  <a:pt x="802640" y="81915"/>
                </a:lnTo>
                <a:close/>
              </a:path>
              <a:path w="2670810" h="1102995">
                <a:moveTo>
                  <a:pt x="133350" y="361950"/>
                </a:moveTo>
                <a:lnTo>
                  <a:pt x="107950" y="367665"/>
                </a:lnTo>
                <a:lnTo>
                  <a:pt x="111125" y="379095"/>
                </a:lnTo>
                <a:lnTo>
                  <a:pt x="114935" y="390525"/>
                </a:lnTo>
                <a:lnTo>
                  <a:pt x="124460" y="412115"/>
                </a:lnTo>
                <a:lnTo>
                  <a:pt x="147955" y="401320"/>
                </a:lnTo>
                <a:lnTo>
                  <a:pt x="142240" y="390525"/>
                </a:lnTo>
                <a:lnTo>
                  <a:pt x="138430" y="381635"/>
                </a:lnTo>
                <a:lnTo>
                  <a:pt x="135890" y="371475"/>
                </a:lnTo>
                <a:lnTo>
                  <a:pt x="133350" y="361950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84884" y="2476626"/>
            <a:ext cx="3597275" cy="405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34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799846"/>
            <a:ext cx="8224520" cy="164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5835" y="1695957"/>
            <a:ext cx="8126729" cy="507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65438" y="6988556"/>
            <a:ext cx="21970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053939"/>
            <a:ext cx="9067800" cy="1661993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Workshop #1: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Talking About Medications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10540" y="4805941"/>
            <a:ext cx="9052560" cy="19278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640" b="1" dirty="0">
                <a:solidFill>
                  <a:srgbClr val="3F3F3F"/>
                </a:solidFill>
              </a:rPr>
              <a:t>[Insert Facilitator’s Information Here]</a:t>
            </a:r>
          </a:p>
          <a:p>
            <a:endParaRPr lang="en-US" sz="2640" dirty="0">
              <a:solidFill>
                <a:srgbClr val="3F3F3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0" y="6484620"/>
            <a:ext cx="3583305" cy="1006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980" b="1" dirty="0"/>
          </a:p>
          <a:p>
            <a:pPr algn="ctr"/>
            <a:r>
              <a:rPr lang="en-US" sz="1980" b="1" dirty="0"/>
              <a:t>[Logo of Organization(s) Here]</a:t>
            </a:r>
          </a:p>
          <a:p>
            <a:endParaRPr lang="en-US" sz="1980" b="1" dirty="0"/>
          </a:p>
        </p:txBody>
      </p:sp>
    </p:spTree>
    <p:extLst>
      <p:ext uri="{BB962C8B-B14F-4D97-AF65-F5344CB8AC3E}">
        <p14:creationId xmlns:p14="http://schemas.microsoft.com/office/powerpoint/2010/main" val="141610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86130"/>
            <a:ext cx="39052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Medications</a:t>
            </a:r>
            <a:r>
              <a:rPr sz="4400" spc="-90" dirty="0"/>
              <a:t> </a:t>
            </a:r>
            <a:r>
              <a:rPr sz="4400" dirty="0"/>
              <a:t>can: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21280"/>
            <a:ext cx="3959862" cy="359303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90"/>
              </a:spcBef>
              <a:buClr>
                <a:srgbClr val="0070C0"/>
              </a:buClr>
              <a:buSzPct val="114285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Treat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symptoms</a:t>
            </a:r>
            <a:endParaRPr sz="2800" dirty="0">
              <a:latin typeface="Calibri"/>
              <a:cs typeface="Calibri"/>
            </a:endParaRPr>
          </a:p>
          <a:p>
            <a:pPr marL="355600" marR="892810" indent="-342900">
              <a:lnSpc>
                <a:spcPct val="104900"/>
              </a:lnSpc>
              <a:spcBef>
                <a:spcPts val="1260"/>
              </a:spcBef>
              <a:buClr>
                <a:srgbClr val="0070C0"/>
              </a:buClr>
              <a:buSzPct val="114285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Help medical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conditions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from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getting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worse</a:t>
            </a:r>
          </a:p>
          <a:p>
            <a:pPr marL="355600" marR="5080" indent="-342900">
              <a:lnSpc>
                <a:spcPct val="104900"/>
              </a:lnSpc>
              <a:spcBef>
                <a:spcPts val="1170"/>
              </a:spcBef>
              <a:buClr>
                <a:srgbClr val="0070C0"/>
              </a:buClr>
              <a:buSzPct val="114285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Reduce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risk </a:t>
            </a:r>
            <a:r>
              <a:rPr sz="2800" spc="-10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getting a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5" dirty="0">
                <a:latin typeface="Calibri"/>
                <a:cs typeface="Calibri"/>
              </a:rPr>
              <a:t>medical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condition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5504" y="1906904"/>
            <a:ext cx="2613025" cy="29879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86130"/>
            <a:ext cx="59563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Polypharmacy:</a:t>
            </a:r>
            <a:r>
              <a:rPr sz="4400" spc="-25" dirty="0"/>
              <a:t> </a:t>
            </a:r>
            <a:r>
              <a:rPr lang="en-US" sz="4400" spc="-5" dirty="0"/>
              <a:t>D</a:t>
            </a:r>
            <a:r>
              <a:rPr sz="4400" spc="-5" dirty="0"/>
              <a:t>efinition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1707123"/>
            <a:ext cx="7785100" cy="2322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09880" marR="5080" indent="-309880">
              <a:lnSpc>
                <a:spcPts val="3520"/>
              </a:lnSpc>
              <a:spcBef>
                <a:spcPts val="80"/>
              </a:spcBef>
              <a:buClr>
                <a:srgbClr val="0070C0"/>
              </a:buClr>
              <a:buChar char="•"/>
              <a:tabLst>
                <a:tab pos="30988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medications than 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needed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harm</a:t>
            </a:r>
            <a:r>
              <a:rPr sz="2800" spc="-5" dirty="0">
                <a:latin typeface="Calibri"/>
                <a:cs typeface="Calibri"/>
              </a:rPr>
              <a:t> outweighs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benefit</a:t>
            </a:r>
            <a:endParaRPr sz="2800" dirty="0">
              <a:latin typeface="Calibri"/>
              <a:cs typeface="Calibri"/>
            </a:endParaRPr>
          </a:p>
          <a:p>
            <a:pPr marL="309880" marR="122555" indent="-309880">
              <a:lnSpc>
                <a:spcPct val="102699"/>
              </a:lnSpc>
              <a:spcBef>
                <a:spcPts val="710"/>
              </a:spcBef>
              <a:buClr>
                <a:srgbClr val="0070C0"/>
              </a:buClr>
              <a:buChar char="•"/>
              <a:tabLst>
                <a:tab pos="309880" algn="l"/>
              </a:tabLst>
            </a:pPr>
            <a:r>
              <a:rPr sz="2800" spc="-5" dirty="0">
                <a:latin typeface="Calibri"/>
                <a:cs typeface="Calibri"/>
              </a:rPr>
              <a:t>Particular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older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people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because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they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respond </a:t>
            </a:r>
            <a:r>
              <a:rPr sz="2800" spc="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drugs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i="1" u="heavy" spc="-5" dirty="0"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differently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often</a:t>
            </a:r>
            <a:r>
              <a:rPr sz="2800" spc="-5" dirty="0">
                <a:latin typeface="Calibri"/>
                <a:cs typeface="Calibri"/>
              </a:rPr>
              <a:t> frail,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not</a:t>
            </a:r>
            <a:r>
              <a:rPr sz="2800" spc="-5" dirty="0">
                <a:latin typeface="Calibri"/>
                <a:cs typeface="Calibri"/>
              </a:rPr>
              <a:t> typically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represented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research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8164" y="4237951"/>
            <a:ext cx="3174365" cy="261683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919480"/>
            <a:ext cx="4976494" cy="5203190"/>
            <a:chOff x="4572000" y="919480"/>
            <a:chExt cx="4976494" cy="52031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4459" y="919480"/>
              <a:ext cx="3074035" cy="52031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000" y="1100268"/>
              <a:ext cx="2999105" cy="3059430"/>
            </a:xfrm>
            <a:custGeom>
              <a:avLst/>
              <a:gdLst/>
              <a:ahLst/>
              <a:cxnLst/>
              <a:rect l="l" t="t" r="r" b="b"/>
              <a:pathLst>
                <a:path w="2694304" h="3059429">
                  <a:moveTo>
                    <a:pt x="2443479" y="2710814"/>
                  </a:moveTo>
                  <a:lnTo>
                    <a:pt x="2435860" y="2713989"/>
                  </a:lnTo>
                  <a:lnTo>
                    <a:pt x="2432685" y="2719704"/>
                  </a:lnTo>
                  <a:lnTo>
                    <a:pt x="2430145" y="2726689"/>
                  </a:lnTo>
                  <a:lnTo>
                    <a:pt x="2432685" y="2734309"/>
                  </a:lnTo>
                  <a:lnTo>
                    <a:pt x="2439670" y="2736849"/>
                  </a:lnTo>
                  <a:lnTo>
                    <a:pt x="2477770" y="2753359"/>
                  </a:lnTo>
                  <a:lnTo>
                    <a:pt x="0" y="3034664"/>
                  </a:lnTo>
                  <a:lnTo>
                    <a:pt x="1905" y="3059429"/>
                  </a:lnTo>
                  <a:lnTo>
                    <a:pt x="2480945" y="2778124"/>
                  </a:lnTo>
                  <a:lnTo>
                    <a:pt x="2523298" y="2778124"/>
                  </a:lnTo>
                  <a:lnTo>
                    <a:pt x="2550160" y="2757804"/>
                  </a:lnTo>
                  <a:lnTo>
                    <a:pt x="2449829" y="2713989"/>
                  </a:lnTo>
                  <a:lnTo>
                    <a:pt x="2443479" y="2710814"/>
                  </a:lnTo>
                  <a:close/>
                </a:path>
                <a:path w="2694304" h="3059429">
                  <a:moveTo>
                    <a:pt x="2523298" y="2778124"/>
                  </a:moveTo>
                  <a:lnTo>
                    <a:pt x="2480945" y="2778124"/>
                  </a:lnTo>
                  <a:lnTo>
                    <a:pt x="2447290" y="2803524"/>
                  </a:lnTo>
                  <a:lnTo>
                    <a:pt x="2441575" y="2807334"/>
                  </a:lnTo>
                  <a:lnTo>
                    <a:pt x="2440304" y="2815589"/>
                  </a:lnTo>
                  <a:lnTo>
                    <a:pt x="2444115" y="2821304"/>
                  </a:lnTo>
                  <a:lnTo>
                    <a:pt x="2449195" y="2826384"/>
                  </a:lnTo>
                  <a:lnTo>
                    <a:pt x="2456815" y="2828289"/>
                  </a:lnTo>
                  <a:lnTo>
                    <a:pt x="2523298" y="2778124"/>
                  </a:lnTo>
                  <a:close/>
                </a:path>
                <a:path w="2694304" h="3059429">
                  <a:moveTo>
                    <a:pt x="2579370" y="0"/>
                  </a:moveTo>
                  <a:lnTo>
                    <a:pt x="2572385" y="5079"/>
                  </a:lnTo>
                  <a:lnTo>
                    <a:pt x="2571750" y="11429"/>
                  </a:lnTo>
                  <a:lnTo>
                    <a:pt x="2569845" y="18414"/>
                  </a:lnTo>
                  <a:lnTo>
                    <a:pt x="2574925" y="25400"/>
                  </a:lnTo>
                  <a:lnTo>
                    <a:pt x="2621915" y="34925"/>
                  </a:lnTo>
                  <a:lnTo>
                    <a:pt x="610235" y="734059"/>
                  </a:lnTo>
                  <a:lnTo>
                    <a:pt x="618490" y="757554"/>
                  </a:lnTo>
                  <a:lnTo>
                    <a:pt x="2630804" y="57784"/>
                  </a:lnTo>
                  <a:lnTo>
                    <a:pt x="2664754" y="57784"/>
                  </a:lnTo>
                  <a:lnTo>
                    <a:pt x="2674620" y="46354"/>
                  </a:lnTo>
                  <a:lnTo>
                    <a:pt x="2694304" y="22859"/>
                  </a:lnTo>
                  <a:lnTo>
                    <a:pt x="2586354" y="1904"/>
                  </a:lnTo>
                  <a:lnTo>
                    <a:pt x="2579370" y="0"/>
                  </a:lnTo>
                  <a:close/>
                </a:path>
                <a:path w="2694304" h="3059429">
                  <a:moveTo>
                    <a:pt x="2664754" y="57784"/>
                  </a:moveTo>
                  <a:lnTo>
                    <a:pt x="2630804" y="57784"/>
                  </a:lnTo>
                  <a:lnTo>
                    <a:pt x="2599054" y="95249"/>
                  </a:lnTo>
                  <a:lnTo>
                    <a:pt x="2599054" y="102869"/>
                  </a:lnTo>
                  <a:lnTo>
                    <a:pt x="2609850" y="112394"/>
                  </a:lnTo>
                  <a:lnTo>
                    <a:pt x="2618104" y="111759"/>
                  </a:lnTo>
                  <a:lnTo>
                    <a:pt x="2622550" y="106679"/>
                  </a:lnTo>
                  <a:lnTo>
                    <a:pt x="2664754" y="57784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786130"/>
            <a:ext cx="35439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As</a:t>
            </a:r>
            <a:r>
              <a:rPr sz="4400" spc="-25" dirty="0"/>
              <a:t> </a:t>
            </a:r>
            <a:r>
              <a:rPr sz="4400" dirty="0"/>
              <a:t>we</a:t>
            </a:r>
            <a:r>
              <a:rPr sz="4400" spc="-25" dirty="0"/>
              <a:t> </a:t>
            </a:r>
            <a:r>
              <a:rPr sz="4400" dirty="0"/>
              <a:t>get</a:t>
            </a:r>
            <a:r>
              <a:rPr sz="4400" spc="-35" dirty="0"/>
              <a:t> </a:t>
            </a:r>
            <a:r>
              <a:rPr sz="4400" spc="-5" dirty="0"/>
              <a:t>older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939" y="1752600"/>
            <a:ext cx="4569461" cy="457009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25120" marR="5080" indent="-312420">
              <a:lnSpc>
                <a:spcPct val="101600"/>
              </a:lnSpc>
              <a:spcBef>
                <a:spcPts val="65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000" spc="-5" dirty="0">
                <a:latin typeface="Calibri"/>
                <a:cs typeface="Calibri"/>
              </a:rPr>
              <a:t>The brain becomes more sensitive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drug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effects</a:t>
            </a:r>
            <a:endParaRPr sz="2000" dirty="0">
              <a:latin typeface="Calibri"/>
              <a:cs typeface="Calibri"/>
            </a:endParaRPr>
          </a:p>
          <a:p>
            <a:pPr marL="325120" marR="469900" indent="-312420">
              <a:lnSpc>
                <a:spcPct val="102000"/>
              </a:lnSpc>
              <a:spcBef>
                <a:spcPts val="565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000" spc="-5" dirty="0">
                <a:latin typeface="Calibri"/>
                <a:cs typeface="Calibri"/>
              </a:rPr>
              <a:t>Some medications stay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our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body </a:t>
            </a:r>
            <a:r>
              <a:rPr lang="en-US" sz="2000" spc="-5" dirty="0">
                <a:latin typeface="Calibri"/>
                <a:cs typeface="Calibri"/>
              </a:rPr>
              <a:t>longer </a:t>
            </a:r>
            <a:r>
              <a:rPr sz="2000" spc="-5" dirty="0">
                <a:latin typeface="Calibri"/>
                <a:cs typeface="Calibri"/>
              </a:rPr>
              <a:t>because </a:t>
            </a:r>
            <a:r>
              <a:rPr sz="200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have less </a:t>
            </a:r>
            <a:r>
              <a:rPr sz="2000" dirty="0">
                <a:latin typeface="Calibri"/>
                <a:cs typeface="Calibri"/>
              </a:rPr>
              <a:t> muscle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more</a:t>
            </a:r>
            <a:r>
              <a:rPr sz="2000" spc="-5" dirty="0">
                <a:latin typeface="Calibri"/>
                <a:cs typeface="Calibri"/>
              </a:rPr>
              <a:t> body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fat</a:t>
            </a:r>
            <a:endParaRPr sz="2000" dirty="0">
              <a:latin typeface="Calibri"/>
              <a:cs typeface="Calibri"/>
            </a:endParaRPr>
          </a:p>
          <a:p>
            <a:pPr marL="325120" marR="344805" indent="-312420">
              <a:lnSpc>
                <a:spcPct val="101699"/>
              </a:lnSpc>
              <a:spcBef>
                <a:spcPts val="57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000" dirty="0">
                <a:latin typeface="Calibri"/>
                <a:cs typeface="Calibri"/>
              </a:rPr>
              <a:t>Our </a:t>
            </a:r>
            <a:r>
              <a:rPr sz="2000" spc="-5" dirty="0">
                <a:latin typeface="Calibri"/>
                <a:cs typeface="Calibri"/>
              </a:rPr>
              <a:t>liver and kidneys do not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process medications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efficiently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were </a:t>
            </a:r>
            <a:r>
              <a:rPr sz="2000" dirty="0">
                <a:latin typeface="Calibri"/>
                <a:cs typeface="Calibri"/>
              </a:rPr>
              <a:t>younger</a:t>
            </a:r>
          </a:p>
          <a:p>
            <a:pPr marL="325120" marR="368935" indent="-312420">
              <a:lnSpc>
                <a:spcPct val="102099"/>
              </a:lnSpc>
              <a:spcBef>
                <a:spcPts val="45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000" dirty="0">
                <a:latin typeface="Calibri"/>
                <a:cs typeface="Calibri"/>
              </a:rPr>
              <a:t>Our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body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contains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medications can become more </a:t>
            </a:r>
            <a:r>
              <a:rPr sz="2000" dirty="0">
                <a:latin typeface="Calibri"/>
                <a:cs typeface="Calibri"/>
              </a:rPr>
              <a:t> concentrated</a:t>
            </a:r>
          </a:p>
          <a:p>
            <a:pPr marL="325120" marR="137160" indent="-312420">
              <a:lnSpc>
                <a:spcPct val="102000"/>
              </a:lnSpc>
              <a:spcBef>
                <a:spcPts val="5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000" dirty="0">
                <a:latin typeface="Calibri"/>
                <a:cs typeface="Calibri"/>
              </a:rPr>
              <a:t>New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symptoms </a:t>
            </a:r>
            <a:r>
              <a:rPr sz="2000" dirty="0">
                <a:latin typeface="Calibri"/>
                <a:cs typeface="Calibri"/>
              </a:rPr>
              <a:t>could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body’s changed response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medications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81502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Polypharmacy</a:t>
            </a:r>
            <a:r>
              <a:rPr sz="4400" dirty="0"/>
              <a:t> can</a:t>
            </a:r>
            <a:r>
              <a:rPr sz="4400" spc="5" dirty="0"/>
              <a:t> </a:t>
            </a:r>
            <a:r>
              <a:rPr sz="4400" spc="-5" dirty="0"/>
              <a:t>lead</a:t>
            </a:r>
            <a:r>
              <a:rPr sz="4400" spc="5" dirty="0"/>
              <a:t> </a:t>
            </a:r>
            <a:r>
              <a:rPr sz="4400" dirty="0"/>
              <a:t>to </a:t>
            </a:r>
            <a:r>
              <a:rPr sz="4400" spc="-5" dirty="0"/>
              <a:t>problems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289685" y="1926082"/>
            <a:ext cx="7497445" cy="4896485"/>
            <a:chOff x="1289685" y="1926082"/>
            <a:chExt cx="7497445" cy="4896485"/>
          </a:xfrm>
        </p:grpSpPr>
        <p:sp>
          <p:nvSpPr>
            <p:cNvPr id="4" name="object 4"/>
            <p:cNvSpPr/>
            <p:nvPr/>
          </p:nvSpPr>
          <p:spPr>
            <a:xfrm>
              <a:off x="1838325" y="2633472"/>
              <a:ext cx="353695" cy="3618865"/>
            </a:xfrm>
            <a:custGeom>
              <a:avLst/>
              <a:gdLst/>
              <a:ahLst/>
              <a:cxnLst/>
              <a:rect l="l" t="t" r="r" b="b"/>
              <a:pathLst>
                <a:path w="353694" h="3618865">
                  <a:moveTo>
                    <a:pt x="352425" y="0"/>
                  </a:moveTo>
                  <a:lnTo>
                    <a:pt x="169544" y="0"/>
                  </a:lnTo>
                  <a:lnTo>
                    <a:pt x="163830" y="6350"/>
                  </a:lnTo>
                  <a:lnTo>
                    <a:pt x="163830" y="1728469"/>
                  </a:lnTo>
                  <a:lnTo>
                    <a:pt x="0" y="1728469"/>
                  </a:lnTo>
                  <a:lnTo>
                    <a:pt x="0" y="1753235"/>
                  </a:lnTo>
                  <a:lnTo>
                    <a:pt x="163830" y="1753235"/>
                  </a:lnTo>
                  <a:lnTo>
                    <a:pt x="163830" y="2861310"/>
                  </a:lnTo>
                  <a:lnTo>
                    <a:pt x="164464" y="2862579"/>
                  </a:lnTo>
                  <a:lnTo>
                    <a:pt x="164464" y="3613784"/>
                  </a:lnTo>
                  <a:lnTo>
                    <a:pt x="170180" y="3618865"/>
                  </a:lnTo>
                  <a:lnTo>
                    <a:pt x="353694" y="3618865"/>
                  </a:lnTo>
                  <a:lnTo>
                    <a:pt x="353694" y="3593465"/>
                  </a:lnTo>
                  <a:lnTo>
                    <a:pt x="189864" y="3593465"/>
                  </a:lnTo>
                  <a:lnTo>
                    <a:pt x="189864" y="2867660"/>
                  </a:lnTo>
                  <a:lnTo>
                    <a:pt x="352425" y="2867660"/>
                  </a:lnTo>
                  <a:lnTo>
                    <a:pt x="352425" y="2842260"/>
                  </a:lnTo>
                  <a:lnTo>
                    <a:pt x="189864" y="2842260"/>
                  </a:lnTo>
                  <a:lnTo>
                    <a:pt x="189864" y="2197100"/>
                  </a:lnTo>
                  <a:lnTo>
                    <a:pt x="352425" y="2197100"/>
                  </a:lnTo>
                  <a:lnTo>
                    <a:pt x="352425" y="2171700"/>
                  </a:lnTo>
                  <a:lnTo>
                    <a:pt x="189864" y="2171700"/>
                  </a:lnTo>
                  <a:lnTo>
                    <a:pt x="189864" y="1733550"/>
                  </a:lnTo>
                  <a:lnTo>
                    <a:pt x="189230" y="1732914"/>
                  </a:lnTo>
                  <a:lnTo>
                    <a:pt x="189230" y="1571625"/>
                  </a:lnTo>
                  <a:lnTo>
                    <a:pt x="352425" y="1571625"/>
                  </a:lnTo>
                  <a:lnTo>
                    <a:pt x="352425" y="1546225"/>
                  </a:lnTo>
                  <a:lnTo>
                    <a:pt x="189230" y="1546225"/>
                  </a:lnTo>
                  <a:lnTo>
                    <a:pt x="189230" y="804544"/>
                  </a:lnTo>
                  <a:lnTo>
                    <a:pt x="352425" y="804544"/>
                  </a:lnTo>
                  <a:lnTo>
                    <a:pt x="352425" y="779144"/>
                  </a:lnTo>
                  <a:lnTo>
                    <a:pt x="189230" y="779144"/>
                  </a:lnTo>
                  <a:lnTo>
                    <a:pt x="189230" y="26035"/>
                  </a:lnTo>
                  <a:lnTo>
                    <a:pt x="352425" y="26035"/>
                  </a:lnTo>
                  <a:lnTo>
                    <a:pt x="352425" y="0"/>
                  </a:lnTo>
                  <a:close/>
                </a:path>
              </a:pathLst>
            </a:custGeom>
            <a:solidFill>
              <a:srgbClr val="3D6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9685" y="1926082"/>
              <a:ext cx="7497445" cy="4896485"/>
            </a:xfrm>
            <a:custGeom>
              <a:avLst/>
              <a:gdLst/>
              <a:ahLst/>
              <a:cxnLst/>
              <a:rect l="l" t="t" r="r" b="b"/>
              <a:pathLst>
                <a:path w="7497445" h="4896484">
                  <a:moveTo>
                    <a:pt x="536575" y="0"/>
                  </a:moveTo>
                  <a:lnTo>
                    <a:pt x="6350" y="0"/>
                  </a:lnTo>
                  <a:lnTo>
                    <a:pt x="0" y="5714"/>
                  </a:lnTo>
                  <a:lnTo>
                    <a:pt x="0" y="4889512"/>
                  </a:lnTo>
                  <a:lnTo>
                    <a:pt x="6350" y="4895862"/>
                  </a:lnTo>
                  <a:lnTo>
                    <a:pt x="556260" y="4895862"/>
                  </a:lnTo>
                  <a:lnTo>
                    <a:pt x="561975" y="4889512"/>
                  </a:lnTo>
                  <a:lnTo>
                    <a:pt x="561975" y="4869827"/>
                  </a:lnTo>
                  <a:lnTo>
                    <a:pt x="26034" y="4869827"/>
                  </a:lnTo>
                  <a:lnTo>
                    <a:pt x="26034" y="25400"/>
                  </a:lnTo>
                  <a:lnTo>
                    <a:pt x="536575" y="25400"/>
                  </a:lnTo>
                  <a:lnTo>
                    <a:pt x="536575" y="0"/>
                  </a:lnTo>
                  <a:close/>
                </a:path>
                <a:path w="7497445" h="4896484">
                  <a:moveTo>
                    <a:pt x="556260" y="0"/>
                  </a:moveTo>
                  <a:lnTo>
                    <a:pt x="536575" y="0"/>
                  </a:lnTo>
                  <a:lnTo>
                    <a:pt x="536575" y="4869827"/>
                  </a:lnTo>
                  <a:lnTo>
                    <a:pt x="561975" y="4869827"/>
                  </a:lnTo>
                  <a:lnTo>
                    <a:pt x="561975" y="5714"/>
                  </a:lnTo>
                  <a:lnTo>
                    <a:pt x="556260" y="0"/>
                  </a:lnTo>
                  <a:close/>
                </a:path>
                <a:path w="7497445" h="4896484">
                  <a:moveTo>
                    <a:pt x="7442835" y="1985009"/>
                  </a:moveTo>
                  <a:lnTo>
                    <a:pt x="894079" y="1985009"/>
                  </a:lnTo>
                  <a:lnTo>
                    <a:pt x="887729" y="1990725"/>
                  </a:lnTo>
                  <a:lnTo>
                    <a:pt x="887729" y="2541269"/>
                  </a:lnTo>
                  <a:lnTo>
                    <a:pt x="894079" y="2546350"/>
                  </a:lnTo>
                  <a:lnTo>
                    <a:pt x="7462520" y="2546350"/>
                  </a:lnTo>
                  <a:lnTo>
                    <a:pt x="7467600" y="2541269"/>
                  </a:lnTo>
                  <a:lnTo>
                    <a:pt x="7467600" y="2520950"/>
                  </a:lnTo>
                  <a:lnTo>
                    <a:pt x="913765" y="2520950"/>
                  </a:lnTo>
                  <a:lnTo>
                    <a:pt x="913765" y="2010409"/>
                  </a:lnTo>
                  <a:lnTo>
                    <a:pt x="7442835" y="2010409"/>
                  </a:lnTo>
                  <a:lnTo>
                    <a:pt x="7442835" y="1985009"/>
                  </a:lnTo>
                  <a:close/>
                </a:path>
                <a:path w="7497445" h="4896484">
                  <a:moveTo>
                    <a:pt x="7462520" y="1985009"/>
                  </a:moveTo>
                  <a:lnTo>
                    <a:pt x="7442835" y="1985009"/>
                  </a:lnTo>
                  <a:lnTo>
                    <a:pt x="7442835" y="2520950"/>
                  </a:lnTo>
                  <a:lnTo>
                    <a:pt x="7467600" y="2520950"/>
                  </a:lnTo>
                  <a:lnTo>
                    <a:pt x="7467600" y="1990725"/>
                  </a:lnTo>
                  <a:lnTo>
                    <a:pt x="7462520" y="1985009"/>
                  </a:lnTo>
                  <a:close/>
                </a:path>
                <a:path w="7497445" h="4896484">
                  <a:moveTo>
                    <a:pt x="7458075" y="3280409"/>
                  </a:moveTo>
                  <a:lnTo>
                    <a:pt x="894079" y="3280409"/>
                  </a:lnTo>
                  <a:lnTo>
                    <a:pt x="887729" y="3286125"/>
                  </a:lnTo>
                  <a:lnTo>
                    <a:pt x="887729" y="3836669"/>
                  </a:lnTo>
                  <a:lnTo>
                    <a:pt x="894079" y="3842384"/>
                  </a:lnTo>
                  <a:lnTo>
                    <a:pt x="901065" y="3842384"/>
                  </a:lnTo>
                  <a:lnTo>
                    <a:pt x="901065" y="3305809"/>
                  </a:lnTo>
                  <a:lnTo>
                    <a:pt x="7458075" y="3305809"/>
                  </a:lnTo>
                  <a:lnTo>
                    <a:pt x="7458075" y="3280409"/>
                  </a:lnTo>
                  <a:close/>
                </a:path>
                <a:path w="7497445" h="4896484">
                  <a:moveTo>
                    <a:pt x="913765" y="3305809"/>
                  </a:moveTo>
                  <a:lnTo>
                    <a:pt x="901065" y="3305809"/>
                  </a:lnTo>
                  <a:lnTo>
                    <a:pt x="901065" y="3842384"/>
                  </a:lnTo>
                  <a:lnTo>
                    <a:pt x="7464425" y="3842384"/>
                  </a:lnTo>
                  <a:lnTo>
                    <a:pt x="7470775" y="3836669"/>
                  </a:lnTo>
                  <a:lnTo>
                    <a:pt x="7470775" y="3817619"/>
                  </a:lnTo>
                  <a:lnTo>
                    <a:pt x="913765" y="3817619"/>
                  </a:lnTo>
                  <a:lnTo>
                    <a:pt x="913765" y="3305809"/>
                  </a:lnTo>
                  <a:close/>
                </a:path>
                <a:path w="7497445" h="4896484">
                  <a:moveTo>
                    <a:pt x="7458075" y="3305809"/>
                  </a:moveTo>
                  <a:lnTo>
                    <a:pt x="7444740" y="3305809"/>
                  </a:lnTo>
                  <a:lnTo>
                    <a:pt x="7444740" y="3817619"/>
                  </a:lnTo>
                  <a:lnTo>
                    <a:pt x="7458075" y="3817619"/>
                  </a:lnTo>
                  <a:lnTo>
                    <a:pt x="7458075" y="3305809"/>
                  </a:lnTo>
                  <a:close/>
                </a:path>
                <a:path w="7497445" h="4896484">
                  <a:moveTo>
                    <a:pt x="7464425" y="3280409"/>
                  </a:moveTo>
                  <a:lnTo>
                    <a:pt x="7458075" y="3280409"/>
                  </a:lnTo>
                  <a:lnTo>
                    <a:pt x="7458075" y="3817619"/>
                  </a:lnTo>
                  <a:lnTo>
                    <a:pt x="7470775" y="3817619"/>
                  </a:lnTo>
                  <a:lnTo>
                    <a:pt x="7470775" y="3286125"/>
                  </a:lnTo>
                  <a:lnTo>
                    <a:pt x="7464425" y="3280409"/>
                  </a:lnTo>
                  <a:close/>
                </a:path>
                <a:path w="7497445" h="4896484">
                  <a:moveTo>
                    <a:pt x="7444740" y="2609849"/>
                  </a:moveTo>
                  <a:lnTo>
                    <a:pt x="894079" y="2609849"/>
                  </a:lnTo>
                  <a:lnTo>
                    <a:pt x="887729" y="2615565"/>
                  </a:lnTo>
                  <a:lnTo>
                    <a:pt x="887729" y="3166110"/>
                  </a:lnTo>
                  <a:lnTo>
                    <a:pt x="894079" y="3171824"/>
                  </a:lnTo>
                  <a:lnTo>
                    <a:pt x="901065" y="3171824"/>
                  </a:lnTo>
                  <a:lnTo>
                    <a:pt x="901065" y="2635249"/>
                  </a:lnTo>
                  <a:lnTo>
                    <a:pt x="7444740" y="2635249"/>
                  </a:lnTo>
                  <a:lnTo>
                    <a:pt x="7444740" y="2609849"/>
                  </a:lnTo>
                  <a:close/>
                </a:path>
                <a:path w="7497445" h="4896484">
                  <a:moveTo>
                    <a:pt x="913765" y="2635249"/>
                  </a:moveTo>
                  <a:lnTo>
                    <a:pt x="901065" y="2635249"/>
                  </a:lnTo>
                  <a:lnTo>
                    <a:pt x="901065" y="3171824"/>
                  </a:lnTo>
                  <a:lnTo>
                    <a:pt x="7464425" y="3171824"/>
                  </a:lnTo>
                  <a:lnTo>
                    <a:pt x="7470775" y="3166110"/>
                  </a:lnTo>
                  <a:lnTo>
                    <a:pt x="7470775" y="3147060"/>
                  </a:lnTo>
                  <a:lnTo>
                    <a:pt x="913765" y="3147060"/>
                  </a:lnTo>
                  <a:lnTo>
                    <a:pt x="913765" y="2635249"/>
                  </a:lnTo>
                  <a:close/>
                </a:path>
                <a:path w="7497445" h="4896484">
                  <a:moveTo>
                    <a:pt x="7464425" y="2609849"/>
                  </a:moveTo>
                  <a:lnTo>
                    <a:pt x="7444740" y="2609849"/>
                  </a:lnTo>
                  <a:lnTo>
                    <a:pt x="7444740" y="3147060"/>
                  </a:lnTo>
                  <a:lnTo>
                    <a:pt x="7470775" y="3147060"/>
                  </a:lnTo>
                  <a:lnTo>
                    <a:pt x="7470775" y="2615565"/>
                  </a:lnTo>
                  <a:lnTo>
                    <a:pt x="7464425" y="2609849"/>
                  </a:lnTo>
                  <a:close/>
                </a:path>
                <a:path w="7497445" h="4896484">
                  <a:moveTo>
                    <a:pt x="7446645" y="382269"/>
                  </a:moveTo>
                  <a:lnTo>
                    <a:pt x="894079" y="382269"/>
                  </a:lnTo>
                  <a:lnTo>
                    <a:pt x="887729" y="388619"/>
                  </a:lnTo>
                  <a:lnTo>
                    <a:pt x="887729" y="1051559"/>
                  </a:lnTo>
                  <a:lnTo>
                    <a:pt x="894079" y="1057275"/>
                  </a:lnTo>
                  <a:lnTo>
                    <a:pt x="901065" y="1057275"/>
                  </a:lnTo>
                  <a:lnTo>
                    <a:pt x="901065" y="407669"/>
                  </a:lnTo>
                  <a:lnTo>
                    <a:pt x="7446645" y="407669"/>
                  </a:lnTo>
                  <a:lnTo>
                    <a:pt x="7446645" y="382269"/>
                  </a:lnTo>
                  <a:close/>
                </a:path>
                <a:path w="7497445" h="4896484">
                  <a:moveTo>
                    <a:pt x="913765" y="407669"/>
                  </a:moveTo>
                  <a:lnTo>
                    <a:pt x="901065" y="407669"/>
                  </a:lnTo>
                  <a:lnTo>
                    <a:pt x="901065" y="1057275"/>
                  </a:lnTo>
                  <a:lnTo>
                    <a:pt x="7466330" y="1057275"/>
                  </a:lnTo>
                  <a:lnTo>
                    <a:pt x="7471410" y="1051559"/>
                  </a:lnTo>
                  <a:lnTo>
                    <a:pt x="7471410" y="1031239"/>
                  </a:lnTo>
                  <a:lnTo>
                    <a:pt x="913765" y="1031239"/>
                  </a:lnTo>
                  <a:lnTo>
                    <a:pt x="913765" y="407669"/>
                  </a:lnTo>
                  <a:close/>
                </a:path>
                <a:path w="7497445" h="4896484">
                  <a:moveTo>
                    <a:pt x="7466330" y="382269"/>
                  </a:moveTo>
                  <a:lnTo>
                    <a:pt x="7446645" y="382269"/>
                  </a:lnTo>
                  <a:lnTo>
                    <a:pt x="7446645" y="1031239"/>
                  </a:lnTo>
                  <a:lnTo>
                    <a:pt x="7471410" y="1031239"/>
                  </a:lnTo>
                  <a:lnTo>
                    <a:pt x="7471410" y="388619"/>
                  </a:lnTo>
                  <a:lnTo>
                    <a:pt x="7466330" y="382269"/>
                  </a:lnTo>
                  <a:close/>
                </a:path>
                <a:path w="7497445" h="4896484">
                  <a:moveTo>
                    <a:pt x="7447280" y="4032250"/>
                  </a:moveTo>
                  <a:lnTo>
                    <a:pt x="895350" y="4032250"/>
                  </a:lnTo>
                  <a:lnTo>
                    <a:pt x="890270" y="4037329"/>
                  </a:lnTo>
                  <a:lnTo>
                    <a:pt x="890270" y="4588522"/>
                  </a:lnTo>
                  <a:lnTo>
                    <a:pt x="895350" y="4593602"/>
                  </a:lnTo>
                  <a:lnTo>
                    <a:pt x="902335" y="4593602"/>
                  </a:lnTo>
                  <a:lnTo>
                    <a:pt x="902335" y="4057650"/>
                  </a:lnTo>
                  <a:lnTo>
                    <a:pt x="7447280" y="4057650"/>
                  </a:lnTo>
                  <a:lnTo>
                    <a:pt x="7447280" y="4032250"/>
                  </a:lnTo>
                  <a:close/>
                </a:path>
                <a:path w="7497445" h="4896484">
                  <a:moveTo>
                    <a:pt x="915035" y="4057650"/>
                  </a:moveTo>
                  <a:lnTo>
                    <a:pt x="902335" y="4057650"/>
                  </a:lnTo>
                  <a:lnTo>
                    <a:pt x="902335" y="4593602"/>
                  </a:lnTo>
                  <a:lnTo>
                    <a:pt x="7466330" y="4593602"/>
                  </a:lnTo>
                  <a:lnTo>
                    <a:pt x="7472045" y="4588522"/>
                  </a:lnTo>
                  <a:lnTo>
                    <a:pt x="7472045" y="4568825"/>
                  </a:lnTo>
                  <a:lnTo>
                    <a:pt x="915035" y="4568825"/>
                  </a:lnTo>
                  <a:lnTo>
                    <a:pt x="915035" y="4057650"/>
                  </a:lnTo>
                  <a:close/>
                </a:path>
                <a:path w="7497445" h="4896484">
                  <a:moveTo>
                    <a:pt x="7466330" y="4032250"/>
                  </a:moveTo>
                  <a:lnTo>
                    <a:pt x="7447280" y="4032250"/>
                  </a:lnTo>
                  <a:lnTo>
                    <a:pt x="7447280" y="4568825"/>
                  </a:lnTo>
                  <a:lnTo>
                    <a:pt x="7472045" y="4568825"/>
                  </a:lnTo>
                  <a:lnTo>
                    <a:pt x="7472045" y="4037329"/>
                  </a:lnTo>
                  <a:lnTo>
                    <a:pt x="7466330" y="4032250"/>
                  </a:lnTo>
                  <a:close/>
                </a:path>
                <a:path w="7497445" h="4896484">
                  <a:moveTo>
                    <a:pt x="7471410" y="1165859"/>
                  </a:moveTo>
                  <a:lnTo>
                    <a:pt x="894079" y="1165859"/>
                  </a:lnTo>
                  <a:lnTo>
                    <a:pt x="887729" y="1171575"/>
                  </a:lnTo>
                  <a:lnTo>
                    <a:pt x="887729" y="1825625"/>
                  </a:lnTo>
                  <a:lnTo>
                    <a:pt x="894079" y="1831339"/>
                  </a:lnTo>
                  <a:lnTo>
                    <a:pt x="7491095" y="1831339"/>
                  </a:lnTo>
                  <a:lnTo>
                    <a:pt x="7497445" y="1825625"/>
                  </a:lnTo>
                  <a:lnTo>
                    <a:pt x="7497445" y="1805939"/>
                  </a:lnTo>
                  <a:lnTo>
                    <a:pt x="913765" y="1805939"/>
                  </a:lnTo>
                  <a:lnTo>
                    <a:pt x="913765" y="1191259"/>
                  </a:lnTo>
                  <a:lnTo>
                    <a:pt x="7471410" y="1191259"/>
                  </a:lnTo>
                  <a:lnTo>
                    <a:pt x="7471410" y="1165859"/>
                  </a:lnTo>
                  <a:close/>
                </a:path>
                <a:path w="7497445" h="4896484">
                  <a:moveTo>
                    <a:pt x="7491095" y="1165859"/>
                  </a:moveTo>
                  <a:lnTo>
                    <a:pt x="7471410" y="1165859"/>
                  </a:lnTo>
                  <a:lnTo>
                    <a:pt x="7471410" y="1805939"/>
                  </a:lnTo>
                  <a:lnTo>
                    <a:pt x="7497445" y="1805939"/>
                  </a:lnTo>
                  <a:lnTo>
                    <a:pt x="7497445" y="1171575"/>
                  </a:lnTo>
                  <a:lnTo>
                    <a:pt x="7491095" y="1165859"/>
                  </a:lnTo>
                  <a:close/>
                </a:path>
              </a:pathLst>
            </a:custGeom>
            <a:solidFill>
              <a:srgbClr val="477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86453" y="2620761"/>
            <a:ext cx="498475" cy="3495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spc="-5" dirty="0">
                <a:latin typeface="Trebuchet MS"/>
                <a:cs typeface="Trebuchet MS"/>
              </a:rPr>
              <a:t>Increase</a:t>
            </a:r>
            <a:r>
              <a:rPr sz="3200" dirty="0">
                <a:latin typeface="Trebuchet MS"/>
                <a:cs typeface="Trebuchet MS"/>
              </a:rPr>
              <a:t>s</a:t>
            </a:r>
            <a:r>
              <a:rPr sz="3200" spc="-5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the</a:t>
            </a:r>
            <a:r>
              <a:rPr sz="3200" spc="-5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risk</a:t>
            </a:r>
            <a:r>
              <a:rPr sz="3200" spc="-52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of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97707" y="2438400"/>
            <a:ext cx="3978275" cy="41299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3652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Drug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interactions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effects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5240" algn="ctr">
              <a:lnSpc>
                <a:spcPct val="100000"/>
              </a:lnSpc>
              <a:spcBef>
                <a:spcPts val="1520"/>
              </a:spcBef>
            </a:pP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rouble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ki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medicati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cted</a:t>
            </a:r>
          </a:p>
          <a:p>
            <a:pPr marL="12065" marR="127635" indent="-29209" algn="ctr">
              <a:lnSpc>
                <a:spcPct val="200000"/>
              </a:lnSpc>
              <a:spcBef>
                <a:spcPts val="1750"/>
              </a:spcBef>
            </a:pPr>
            <a:r>
              <a:rPr sz="2000" spc="-5" dirty="0">
                <a:latin typeface="Calibri"/>
                <a:cs typeface="Calibri"/>
              </a:rPr>
              <a:t>Body not moving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well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it should </a:t>
            </a:r>
            <a:r>
              <a:rPr sz="2000" dirty="0">
                <a:latin typeface="Calibri"/>
                <a:cs typeface="Calibri"/>
              </a:rPr>
              <a:t> Mind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working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well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</a:p>
          <a:p>
            <a:pPr marL="373380" marR="457200" indent="67310" algn="ctr">
              <a:lnSpc>
                <a:spcPts val="5920"/>
              </a:lnSpc>
              <a:spcBef>
                <a:spcPts val="160"/>
              </a:spcBef>
            </a:pPr>
            <a:r>
              <a:rPr sz="2000" spc="-5" dirty="0">
                <a:latin typeface="Calibri"/>
                <a:cs typeface="Calibri"/>
              </a:rPr>
              <a:t>Fa</a:t>
            </a:r>
            <a:r>
              <a:rPr sz="2000" dirty="0">
                <a:latin typeface="Calibri"/>
                <a:cs typeface="Calibri"/>
              </a:rPr>
              <a:t>ll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fra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ture  Being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admitted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hospital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5750" y="2385822"/>
            <a:ext cx="7143115" cy="40195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788" rIns="0" bIns="0" rtlCol="0">
            <a:spAutoFit/>
          </a:bodyPr>
          <a:lstStyle/>
          <a:p>
            <a:pPr marL="39624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And can</a:t>
            </a:r>
            <a:r>
              <a:rPr sz="4000" spc="5" dirty="0"/>
              <a:t> </a:t>
            </a:r>
            <a:r>
              <a:rPr sz="4000" spc="-5" dirty="0"/>
              <a:t>eventually make</a:t>
            </a:r>
            <a:r>
              <a:rPr sz="4000" dirty="0"/>
              <a:t> </a:t>
            </a:r>
            <a:r>
              <a:rPr sz="4000" spc="-5" dirty="0"/>
              <a:t>someone</a:t>
            </a:r>
            <a:endParaRPr sz="4000"/>
          </a:p>
          <a:p>
            <a:pPr marL="39624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feel</a:t>
            </a:r>
            <a:r>
              <a:rPr sz="4000" spc="-15" dirty="0"/>
              <a:t> </a:t>
            </a:r>
            <a:r>
              <a:rPr sz="4000" spc="-5" dirty="0"/>
              <a:t>like</a:t>
            </a:r>
            <a:r>
              <a:rPr sz="4000" spc="-10" dirty="0"/>
              <a:t> </a:t>
            </a:r>
            <a:r>
              <a:rPr sz="4000" spc="-5" dirty="0"/>
              <a:t>this</a:t>
            </a:r>
            <a:r>
              <a:rPr sz="4000" spc="-15" dirty="0"/>
              <a:t> </a:t>
            </a:r>
            <a:r>
              <a:rPr sz="4000" spc="-5" dirty="0"/>
              <a:t>…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7569"/>
            <a:ext cx="8201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Recognizing</a:t>
            </a:r>
            <a:r>
              <a:rPr sz="4000" spc="-10" dirty="0"/>
              <a:t> </a:t>
            </a:r>
            <a:r>
              <a:rPr sz="4000" spc="-5" dirty="0"/>
              <a:t>symptoms </a:t>
            </a:r>
            <a:r>
              <a:rPr sz="4000" spc="-10" dirty="0"/>
              <a:t>in</a:t>
            </a:r>
            <a:r>
              <a:rPr sz="4000" dirty="0"/>
              <a:t> </a:t>
            </a:r>
            <a:r>
              <a:rPr sz="4000" spc="-5" dirty="0"/>
              <a:t>someone else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7644" y="1609040"/>
            <a:ext cx="5648090" cy="52139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628" rIns="0" bIns="0" rtlCol="0">
            <a:spAutoFit/>
          </a:bodyPr>
          <a:lstStyle/>
          <a:p>
            <a:pPr marR="5080">
              <a:lnSpc>
                <a:spcPct val="101699"/>
              </a:lnSpc>
              <a:spcBef>
                <a:spcPts val="15"/>
              </a:spcBef>
            </a:pPr>
            <a:r>
              <a:rPr sz="4000" spc="-5" dirty="0"/>
              <a:t>If we</a:t>
            </a:r>
            <a:r>
              <a:rPr sz="4000" dirty="0"/>
              <a:t> know </a:t>
            </a:r>
            <a:r>
              <a:rPr sz="4000" spc="-5" dirty="0"/>
              <a:t>polypharmacy</a:t>
            </a:r>
            <a:r>
              <a:rPr sz="4000" dirty="0"/>
              <a:t> </a:t>
            </a:r>
            <a:r>
              <a:rPr sz="4000" spc="-5" dirty="0"/>
              <a:t>is</a:t>
            </a:r>
            <a:r>
              <a:rPr sz="4000" dirty="0"/>
              <a:t> </a:t>
            </a:r>
            <a:r>
              <a:rPr sz="4000" spc="-5" dirty="0"/>
              <a:t>a problem, </a:t>
            </a:r>
            <a:r>
              <a:rPr sz="4000" spc="-890" dirty="0"/>
              <a:t> </a:t>
            </a:r>
            <a:r>
              <a:rPr sz="4000" spc="-5" dirty="0"/>
              <a:t>why does</a:t>
            </a:r>
            <a:r>
              <a:rPr sz="4000" dirty="0"/>
              <a:t> </a:t>
            </a:r>
            <a:r>
              <a:rPr sz="4000" spc="-5" dirty="0"/>
              <a:t>it</a:t>
            </a:r>
            <a:r>
              <a:rPr sz="4000" spc="-10" dirty="0"/>
              <a:t> </a:t>
            </a:r>
            <a:r>
              <a:rPr sz="4000" spc="-5" dirty="0"/>
              <a:t>still</a:t>
            </a:r>
            <a:r>
              <a:rPr sz="4000" dirty="0"/>
              <a:t> </a:t>
            </a:r>
            <a:r>
              <a:rPr sz="4000" spc="-5" dirty="0"/>
              <a:t>happen?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2362200"/>
            <a:ext cx="7769861" cy="412940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400" dirty="0">
                <a:latin typeface="Calibri"/>
                <a:cs typeface="Calibri"/>
              </a:rPr>
              <a:t>More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medications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available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5" dirty="0">
                <a:latin typeface="Calibri"/>
                <a:cs typeface="Calibri"/>
              </a:rPr>
              <a:t> ever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before</a:t>
            </a:r>
            <a:endParaRPr sz="2400" dirty="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400" dirty="0">
                <a:latin typeface="Calibri"/>
                <a:cs typeface="Calibri"/>
              </a:rPr>
              <a:t>People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longer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(more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diseases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5" dirty="0">
                <a:latin typeface="Calibri"/>
                <a:cs typeface="Calibri"/>
              </a:rPr>
              <a:t> medications)</a:t>
            </a:r>
            <a:endParaRPr sz="2400" dirty="0">
              <a:latin typeface="Calibri"/>
              <a:cs typeface="Calibri"/>
            </a:endParaRPr>
          </a:p>
          <a:p>
            <a:pPr marL="325120" marR="5080" indent="-312420">
              <a:lnSpc>
                <a:spcPts val="2710"/>
              </a:lnSpc>
              <a:spcBef>
                <a:spcPts val="725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400" spc="-5" dirty="0">
                <a:latin typeface="Calibri"/>
                <a:cs typeface="Calibri"/>
              </a:rPr>
              <a:t>Guidelines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often</a:t>
            </a:r>
            <a:r>
              <a:rPr sz="2400" dirty="0">
                <a:latin typeface="Calibri"/>
                <a:cs typeface="Calibri"/>
              </a:rPr>
              <a:t> tell</a:t>
            </a:r>
            <a:r>
              <a:rPr sz="2400" spc="-5" dirty="0">
                <a:latin typeface="Calibri"/>
                <a:cs typeface="Calibri"/>
              </a:rPr>
              <a:t> prescribers when</a:t>
            </a:r>
            <a:r>
              <a:rPr sz="2400" dirty="0">
                <a:latin typeface="Calibri"/>
                <a:cs typeface="Calibri"/>
              </a:rPr>
              <a:t> to</a:t>
            </a:r>
            <a:r>
              <a:rPr sz="2400" spc="-5" dirty="0">
                <a:latin typeface="Calibri"/>
                <a:cs typeface="Calibri"/>
              </a:rPr>
              <a:t> start</a:t>
            </a:r>
            <a:r>
              <a:rPr sz="2400" dirty="0">
                <a:latin typeface="Calibri"/>
                <a:cs typeface="Calibri"/>
              </a:rPr>
              <a:t> drugs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when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stop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</a:p>
          <a:p>
            <a:pPr marL="325120" indent="-31242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400" dirty="0">
                <a:latin typeface="Calibri"/>
                <a:cs typeface="Calibri"/>
              </a:rPr>
              <a:t>Increased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hospital admissions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(with many</a:t>
            </a:r>
            <a:r>
              <a:rPr sz="2400" spc="-5" dirty="0">
                <a:latin typeface="Calibri"/>
                <a:cs typeface="Calibri"/>
              </a:rPr>
              <a:t> prescribers)</a:t>
            </a:r>
            <a:endParaRPr sz="2400" dirty="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465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400" spc="-5" dirty="0">
                <a:latin typeface="Calibri"/>
                <a:cs typeface="Calibri"/>
              </a:rPr>
              <a:t>Fear of ‘rocking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boat’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by prescribers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5" dirty="0">
                <a:latin typeface="Calibri"/>
                <a:cs typeface="Calibri"/>
              </a:rPr>
              <a:t> patients</a:t>
            </a:r>
            <a:endParaRPr sz="2400" dirty="0">
              <a:latin typeface="Calibri"/>
              <a:cs typeface="Calibri"/>
            </a:endParaRPr>
          </a:p>
          <a:p>
            <a:pPr marL="325120" marR="367665" indent="-312420">
              <a:lnSpc>
                <a:spcPts val="2720"/>
              </a:lnSpc>
              <a:spcBef>
                <a:spcPts val="735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400" dirty="0">
                <a:latin typeface="Calibri"/>
                <a:cs typeface="Calibri"/>
              </a:rPr>
              <a:t>A culture </a:t>
            </a:r>
            <a:r>
              <a:rPr sz="2400" spc="-5" dirty="0">
                <a:latin typeface="Calibri"/>
                <a:cs typeface="Calibri"/>
              </a:rPr>
              <a:t>of adding </a:t>
            </a:r>
            <a:r>
              <a:rPr sz="2400" dirty="0">
                <a:latin typeface="Calibri"/>
                <a:cs typeface="Calibri"/>
              </a:rPr>
              <a:t>a medication </a:t>
            </a:r>
            <a:r>
              <a:rPr sz="2400" spc="-5" dirty="0">
                <a:latin typeface="Calibri"/>
                <a:cs typeface="Calibri"/>
              </a:rPr>
              <a:t>before trying </a:t>
            </a:r>
            <a:r>
              <a:rPr sz="2400" dirty="0">
                <a:latin typeface="Calibri"/>
                <a:cs typeface="Calibri"/>
              </a:rPr>
              <a:t>a non-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drug solution </a:t>
            </a:r>
            <a:r>
              <a:rPr sz="2400" dirty="0">
                <a:latin typeface="Calibri"/>
                <a:cs typeface="Calibri"/>
              </a:rPr>
              <a:t>(e.g.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exercise, physiotherapy)</a:t>
            </a:r>
            <a:endParaRPr sz="2400" dirty="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38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400" dirty="0">
                <a:latin typeface="Calibri"/>
                <a:cs typeface="Calibri"/>
              </a:rPr>
              <a:t>People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knowing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risks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medications</a:t>
            </a:r>
            <a:endParaRPr sz="2400" dirty="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459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400" dirty="0">
                <a:latin typeface="Calibri"/>
                <a:cs typeface="Calibri"/>
              </a:rPr>
              <a:t>Patients</a:t>
            </a:r>
            <a:r>
              <a:rPr sz="2400" spc="-5" dirty="0">
                <a:latin typeface="Calibri"/>
                <a:cs typeface="Calibri"/>
              </a:rPr>
              <a:t> no</a:t>
            </a:r>
            <a:r>
              <a:rPr lang="en-US" sz="2400" spc="-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knowing how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advocate </a:t>
            </a:r>
            <a:r>
              <a:rPr sz="2400" spc="-5" dirty="0">
                <a:latin typeface="Calibri"/>
                <a:cs typeface="Calibri"/>
              </a:rPr>
              <a:t>for themselves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4779" y="2743200"/>
            <a:ext cx="3728720" cy="158051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343025" marR="5080" indent="-1330960">
              <a:lnSpc>
                <a:spcPts val="5760"/>
              </a:lnSpc>
              <a:spcBef>
                <a:spcPts val="895"/>
              </a:spcBef>
            </a:pPr>
            <a:r>
              <a:rPr sz="5400" spc="-20" dirty="0"/>
              <a:t>Wh</a:t>
            </a:r>
            <a:r>
              <a:rPr sz="5400" dirty="0"/>
              <a:t>at</a:t>
            </a:r>
            <a:r>
              <a:rPr sz="5400" spc="-545" dirty="0"/>
              <a:t> </a:t>
            </a:r>
            <a:r>
              <a:rPr sz="5400" spc="-20" dirty="0"/>
              <a:t>c</a:t>
            </a:r>
            <a:r>
              <a:rPr sz="5400" dirty="0"/>
              <a:t>an</a:t>
            </a:r>
            <a:r>
              <a:rPr sz="5400" spc="-515" dirty="0"/>
              <a:t> </a:t>
            </a:r>
            <a:r>
              <a:rPr sz="5400" spc="-40" dirty="0"/>
              <a:t>y</a:t>
            </a:r>
            <a:r>
              <a:rPr sz="5400" spc="-25" dirty="0"/>
              <a:t>o</a:t>
            </a:r>
            <a:r>
              <a:rPr sz="5400" dirty="0"/>
              <a:t>u  </a:t>
            </a:r>
            <a:r>
              <a:rPr sz="5400" spc="-5" dirty="0"/>
              <a:t>do?</a:t>
            </a:r>
            <a:endParaRPr sz="5400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4808854"/>
            <a:ext cx="3713099" cy="2273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39" y="799846"/>
            <a:ext cx="8224520" cy="1107996"/>
          </a:xfrm>
        </p:spPr>
        <p:txBody>
          <a:bodyPr/>
          <a:lstStyle/>
          <a:p>
            <a:r>
              <a:rPr lang="en-US" dirty="0"/>
              <a:t>Reflection Worksheet #1 – Patient Experiences with Medication Management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834" y="2057400"/>
            <a:ext cx="8126729" cy="1800493"/>
          </a:xfrm>
        </p:spPr>
        <p:txBody>
          <a:bodyPr/>
          <a:lstStyle/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800" dirty="0"/>
              <a:t>Fill out individual worksheets from the perspective of a patient or as a caregiver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800" dirty="0"/>
              <a:t>Worksheet found on page 22 of Participant Workbook </a:t>
            </a:r>
          </a:p>
        </p:txBody>
      </p:sp>
    </p:spTree>
    <p:extLst>
      <p:ext uri="{BB962C8B-B14F-4D97-AF65-F5344CB8AC3E}">
        <p14:creationId xmlns:p14="http://schemas.microsoft.com/office/powerpoint/2010/main" val="3268967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7569"/>
            <a:ext cx="3552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Group</a:t>
            </a:r>
            <a:r>
              <a:rPr sz="4000" spc="-60" dirty="0"/>
              <a:t> </a:t>
            </a:r>
            <a:r>
              <a:rPr sz="4000" spc="-5" dirty="0"/>
              <a:t>discussion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09714" y="1752600"/>
            <a:ext cx="7472286" cy="48704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marR="5080" indent="-514350">
              <a:lnSpc>
                <a:spcPts val="3260"/>
              </a:lnSpc>
              <a:spcBef>
                <a:spcPts val="95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spc="-5" dirty="0">
                <a:latin typeface="Calibri"/>
                <a:cs typeface="Calibri"/>
              </a:rPr>
              <a:t>Do </a:t>
            </a:r>
            <a:r>
              <a:rPr sz="2600" dirty="0">
                <a:latin typeface="Calibri"/>
                <a:cs typeface="Calibri"/>
              </a:rPr>
              <a:t>you </a:t>
            </a:r>
            <a:r>
              <a:rPr sz="2600" spc="-5" dirty="0">
                <a:latin typeface="Calibri"/>
                <a:cs typeface="Calibri"/>
              </a:rPr>
              <a:t>know</a:t>
            </a:r>
            <a:r>
              <a:rPr sz="2600" dirty="0">
                <a:latin typeface="Calibri"/>
                <a:cs typeface="Calibri"/>
              </a:rPr>
              <a:t> what </a:t>
            </a:r>
            <a:r>
              <a:rPr sz="2600" spc="-5" dirty="0">
                <a:latin typeface="Calibri"/>
                <a:cs typeface="Calibri"/>
              </a:rPr>
              <a:t>medications </a:t>
            </a:r>
            <a:r>
              <a:rPr sz="2600" spc="-10" dirty="0">
                <a:latin typeface="Calibri"/>
                <a:cs typeface="Calibri"/>
              </a:rPr>
              <a:t>you</a:t>
            </a:r>
            <a:r>
              <a:rPr sz="2600" spc="-5" dirty="0">
                <a:latin typeface="Calibri"/>
                <a:cs typeface="Calibri"/>
              </a:rPr>
              <a:t> or</a:t>
            </a:r>
            <a:r>
              <a:rPr sz="2600" dirty="0">
                <a:latin typeface="Calibri"/>
                <a:cs typeface="Calibri"/>
              </a:rPr>
              <a:t> the </a:t>
            </a:r>
            <a:r>
              <a:rPr sz="2600" spc="-5" dirty="0">
                <a:latin typeface="Calibri"/>
                <a:cs typeface="Calibri"/>
              </a:rPr>
              <a:t>person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you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care </a:t>
            </a:r>
            <a:r>
              <a:rPr sz="2600" spc="-10" dirty="0">
                <a:latin typeface="Calibri"/>
                <a:cs typeface="Calibri"/>
              </a:rPr>
              <a:t>for</a:t>
            </a:r>
            <a:r>
              <a:rPr sz="2600" dirty="0">
                <a:latin typeface="Calibri"/>
                <a:cs typeface="Calibri"/>
              </a:rPr>
              <a:t> take?</a:t>
            </a:r>
          </a:p>
          <a:p>
            <a:pPr marL="526415" indent="-514350">
              <a:lnSpc>
                <a:spcPct val="100000"/>
              </a:lnSpc>
              <a:spcBef>
                <a:spcPts val="905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spc="-5" dirty="0">
                <a:latin typeface="Calibri"/>
                <a:cs typeface="Calibri"/>
              </a:rPr>
              <a:t>Do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 </a:t>
            </a:r>
            <a:r>
              <a:rPr sz="2600" spc="-5" dirty="0">
                <a:latin typeface="Calibri"/>
                <a:cs typeface="Calibri"/>
              </a:rPr>
              <a:t>know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purpose of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medication?</a:t>
            </a:r>
            <a:endParaRPr sz="2600" dirty="0">
              <a:latin typeface="Calibri"/>
              <a:cs typeface="Calibri"/>
            </a:endParaRPr>
          </a:p>
          <a:p>
            <a:pPr marL="526415" indent="-514350">
              <a:lnSpc>
                <a:spcPct val="100000"/>
              </a:lnSpc>
              <a:spcBef>
                <a:spcPts val="1045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spc="-5" dirty="0">
                <a:latin typeface="Calibri"/>
                <a:cs typeface="Calibri"/>
              </a:rPr>
              <a:t>How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 you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keep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track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all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medications?</a:t>
            </a:r>
            <a:endParaRPr sz="2600" dirty="0">
              <a:latin typeface="Calibri"/>
              <a:cs typeface="Calibri"/>
            </a:endParaRPr>
          </a:p>
          <a:p>
            <a:pPr marL="526415" indent="-514350">
              <a:lnSpc>
                <a:spcPct val="100000"/>
              </a:lnSpc>
              <a:spcBef>
                <a:spcPts val="1030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Who is </a:t>
            </a:r>
            <a:r>
              <a:rPr sz="2600" spc="-5" dirty="0">
                <a:latin typeface="Calibri"/>
                <a:cs typeface="Calibri"/>
              </a:rPr>
              <a:t>involved</a:t>
            </a:r>
            <a:r>
              <a:rPr sz="2600" dirty="0">
                <a:latin typeface="Calibri"/>
                <a:cs typeface="Calibri"/>
              </a:rPr>
              <a:t> in</a:t>
            </a:r>
            <a:r>
              <a:rPr sz="2600" spc="-5" dirty="0">
                <a:latin typeface="Calibri"/>
                <a:cs typeface="Calibri"/>
              </a:rPr>
              <a:t> managing these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medications?</a:t>
            </a:r>
            <a:endParaRPr sz="2600" dirty="0">
              <a:latin typeface="Calibri"/>
              <a:cs typeface="Calibri"/>
            </a:endParaRPr>
          </a:p>
          <a:p>
            <a:pPr marL="526415" indent="-514350">
              <a:lnSpc>
                <a:spcPct val="100000"/>
              </a:lnSpc>
              <a:spcBef>
                <a:spcPts val="1035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spc="-5" dirty="0">
                <a:latin typeface="Calibri"/>
                <a:cs typeface="Calibri"/>
              </a:rPr>
              <a:t>How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you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information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about medications?</a:t>
            </a:r>
            <a:endParaRPr sz="2600" dirty="0">
              <a:latin typeface="Calibri"/>
              <a:cs typeface="Calibri"/>
            </a:endParaRPr>
          </a:p>
          <a:p>
            <a:pPr marL="526415" marR="81280" indent="-514350">
              <a:lnSpc>
                <a:spcPct val="104600"/>
              </a:lnSpc>
              <a:spcBef>
                <a:spcPts val="900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US" sz="2600" spc="-5" dirty="0">
                <a:latin typeface="Calibri"/>
                <a:cs typeface="Calibri"/>
              </a:rPr>
              <a:t>What </a:t>
            </a:r>
            <a:r>
              <a:rPr sz="2600" dirty="0">
                <a:latin typeface="Calibri"/>
                <a:cs typeface="Calibri"/>
              </a:rPr>
              <a:t>concerns </a:t>
            </a:r>
            <a:r>
              <a:rPr lang="en-US" sz="2600" dirty="0">
                <a:latin typeface="Calibri"/>
                <a:cs typeface="Calibri"/>
              </a:rPr>
              <a:t>do you have </a:t>
            </a:r>
            <a:r>
              <a:rPr sz="2600" spc="-5" dirty="0">
                <a:latin typeface="Calibri"/>
                <a:cs typeface="Calibri"/>
              </a:rPr>
              <a:t>about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medications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being</a:t>
            </a:r>
            <a:r>
              <a:rPr sz="2600" spc="-10" dirty="0">
                <a:latin typeface="Calibri"/>
                <a:cs typeface="Calibri"/>
              </a:rPr>
              <a:t> used?</a:t>
            </a:r>
            <a:endParaRPr sz="2600" dirty="0">
              <a:latin typeface="Calibri"/>
              <a:cs typeface="Calibri"/>
            </a:endParaRPr>
          </a:p>
          <a:p>
            <a:pPr marL="526415" marR="340995" indent="-514350">
              <a:lnSpc>
                <a:spcPct val="105100"/>
              </a:lnSpc>
              <a:spcBef>
                <a:spcPts val="875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spc="-5" dirty="0">
                <a:latin typeface="Calibri"/>
                <a:cs typeface="Calibri"/>
              </a:rPr>
              <a:t>Do </a:t>
            </a:r>
            <a:r>
              <a:rPr sz="2600" dirty="0">
                <a:latin typeface="Calibri"/>
                <a:cs typeface="Calibri"/>
              </a:rPr>
              <a:t>you </a:t>
            </a:r>
            <a:r>
              <a:rPr sz="2600" spc="-5" dirty="0">
                <a:latin typeface="Calibri"/>
                <a:cs typeface="Calibri"/>
              </a:rPr>
              <a:t>feel polypharmacy</a:t>
            </a:r>
            <a:r>
              <a:rPr sz="2600" dirty="0">
                <a:latin typeface="Calibri"/>
                <a:cs typeface="Calibri"/>
              </a:rPr>
              <a:t> applies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you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10" dirty="0">
                <a:latin typeface="Calibri"/>
                <a:cs typeface="Calibri"/>
              </a:rPr>
              <a:t>the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person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care </a:t>
            </a:r>
            <a:r>
              <a:rPr sz="2600" spc="-5" dirty="0">
                <a:latin typeface="Calibri"/>
                <a:cs typeface="Calibri"/>
              </a:rPr>
              <a:t>for?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kern="1200" dirty="0">
                <a:solidFill>
                  <a:prstClr val="black"/>
                </a:solidFill>
                <a:cs typeface=""/>
              </a:rPr>
              <a:t>The development of this workshop series has been supported by The Centre for Aging and Brain Health Innovation (CABHI) and Centres for Learning, Research and Innovation in Long-Term Care (CLRI) at </a:t>
            </a:r>
            <a:r>
              <a:rPr lang="en-US" sz="3000" kern="1200" dirty="0" err="1">
                <a:solidFill>
                  <a:prstClr val="black"/>
                </a:solidFill>
                <a:cs typeface=""/>
              </a:rPr>
              <a:t>Bruyère</a:t>
            </a:r>
            <a:endParaRPr lang="en-US" sz="3000" kern="1200" dirty="0">
              <a:solidFill>
                <a:prstClr val="black"/>
              </a:solidFill>
              <a:cs typeface="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kern="1200" dirty="0">
                <a:solidFill>
                  <a:prstClr val="black"/>
                </a:solidFill>
                <a:cs typeface=""/>
              </a:rPr>
              <a:t>Content was originally developed and reviewed by: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600" kern="1200" dirty="0">
                <a:solidFill>
                  <a:prstClr val="black"/>
                </a:solidFill>
              </a:rPr>
              <a:t>Pharmacists with the </a:t>
            </a:r>
            <a:r>
              <a:rPr lang="en-US" sz="2600" kern="1200" dirty="0" err="1">
                <a:solidFill>
                  <a:prstClr val="black"/>
                </a:solidFill>
              </a:rPr>
              <a:t>Bruyère</a:t>
            </a:r>
            <a:r>
              <a:rPr lang="en-US" sz="2600" kern="1200" dirty="0">
                <a:solidFill>
                  <a:prstClr val="black"/>
                </a:solidFill>
              </a:rPr>
              <a:t> Deprescribing Research Team: Pam Howell, Lisa Richardson and Barbara Farrell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600" kern="1200" dirty="0">
                <a:solidFill>
                  <a:prstClr val="black"/>
                </a:solidFill>
              </a:rPr>
              <a:t>Research co-investigators: James Conklin and </a:t>
            </a:r>
            <a:r>
              <a:rPr lang="en-US" sz="2600" kern="1200" dirty="0" err="1">
                <a:solidFill>
                  <a:prstClr val="black"/>
                </a:solidFill>
              </a:rPr>
              <a:t>Lalitha</a:t>
            </a:r>
            <a:r>
              <a:rPr lang="en-US" sz="2600" kern="1200" dirty="0">
                <a:solidFill>
                  <a:prstClr val="black"/>
                </a:solidFill>
              </a:rPr>
              <a:t> Raman-Wilms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600" kern="1200" dirty="0">
                <a:solidFill>
                  <a:prstClr val="black"/>
                </a:solidFill>
              </a:rPr>
              <a:t>Community advisory member: Kathryn Mulder</a:t>
            </a:r>
          </a:p>
        </p:txBody>
      </p:sp>
    </p:spTree>
    <p:extLst>
      <p:ext uri="{BB962C8B-B14F-4D97-AF65-F5344CB8AC3E}">
        <p14:creationId xmlns:p14="http://schemas.microsoft.com/office/powerpoint/2010/main" val="335294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44042"/>
            <a:ext cx="8283448" cy="63478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450"/>
              </a:spcBef>
            </a:pPr>
            <a:r>
              <a:rPr sz="4000" spc="-5" dirty="0"/>
              <a:t>Medication</a:t>
            </a:r>
            <a:r>
              <a:rPr sz="4000" spc="-70" dirty="0"/>
              <a:t> </a:t>
            </a:r>
            <a:r>
              <a:rPr sz="4000" dirty="0"/>
              <a:t>management: </a:t>
            </a:r>
            <a:r>
              <a:rPr sz="4000" spc="-890" dirty="0"/>
              <a:t> </a:t>
            </a:r>
            <a:r>
              <a:rPr lang="en-US" sz="4000" spc="-5" dirty="0"/>
              <a:t>D</a:t>
            </a:r>
            <a:r>
              <a:rPr sz="4000" spc="-5" dirty="0"/>
              <a:t>efinition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1752600"/>
            <a:ext cx="7866380" cy="364843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system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supports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capacity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endParaRPr lang="en-US" sz="3200" spc="-10" dirty="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Understand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Organize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Take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And monitor medications in a way that makes sure they are working well and not causing problems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2</a:t>
            </a:r>
            <a:r>
              <a:rPr lang="en-US" sz="1100" dirty="0">
                <a:latin typeface="Calibri"/>
                <a:cs typeface="Calibri"/>
              </a:rPr>
              <a:t>5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99846"/>
            <a:ext cx="8224520" cy="1336134"/>
          </a:xfrm>
          <a:prstGeom prst="rect">
            <a:avLst/>
          </a:prstGeom>
        </p:spPr>
        <p:txBody>
          <a:bodyPr vert="horz" wrap="square" lIns="0" tIns="79628" rIns="0" bIns="0" rtlCol="0">
            <a:spAutoFit/>
          </a:bodyPr>
          <a:lstStyle/>
          <a:p>
            <a:pPr marR="5080">
              <a:lnSpc>
                <a:spcPct val="101699"/>
              </a:lnSpc>
              <a:spcBef>
                <a:spcPts val="15"/>
              </a:spcBef>
            </a:pPr>
            <a:r>
              <a:rPr lang="en-US" sz="4000" spc="-5" dirty="0"/>
              <a:t>Reflection Worksheet #2 – Medication Management Quiz</a:t>
            </a:r>
            <a:endParaRPr sz="40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36491"/>
              </p:ext>
            </p:extLst>
          </p:nvPr>
        </p:nvGraphicFramePr>
        <p:xfrm>
          <a:off x="916939" y="4024251"/>
          <a:ext cx="8216265" cy="2681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True?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R="44894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False?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Reduce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potential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medication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side‐effects</a:t>
                      </a:r>
                    </a:p>
                  </a:txBody>
                  <a:tcPr marL="0" marR="0" marT="3365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2000" dirty="0">
                        <a:latin typeface="Wingdings"/>
                        <a:cs typeface="Wingding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1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Reduce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possibility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drug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interactions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2000" dirty="0">
                        <a:latin typeface="Wingdings"/>
                        <a:cs typeface="Wingdings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lot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energy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51484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endParaRPr sz="2000" dirty="0">
                        <a:latin typeface="Wingdings"/>
                        <a:cs typeface="Wingdings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easier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right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medications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right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time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2000" dirty="0">
                        <a:latin typeface="Wingdings"/>
                        <a:cs typeface="Wingding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Result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taking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medications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wanted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51484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endParaRPr sz="2000" dirty="0">
                        <a:latin typeface="Wingdings"/>
                        <a:cs typeface="Wingdings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57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Help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monitor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medications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are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working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the way they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should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ts val="2330"/>
                        </a:lnSpc>
                        <a:spcBef>
                          <a:spcPts val="254"/>
                        </a:spcBef>
                      </a:pPr>
                      <a:endParaRPr sz="2000" dirty="0">
                        <a:latin typeface="Wingdings"/>
                        <a:cs typeface="Wingding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939" y="2438400"/>
            <a:ext cx="8224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" dirty="0"/>
              <a:t>What do you think are the benefits of good medication management?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6939" y="3654919"/>
            <a:ext cx="3662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</a:t>
            </a:r>
            <a:r>
              <a:rPr lang="en-US" sz="2000" dirty="0"/>
              <a:t>medication</a:t>
            </a:r>
            <a:r>
              <a:rPr lang="en-US" dirty="0"/>
              <a:t> management can: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628" rIns="0" bIns="0" rtlCol="0">
            <a:spAutoFit/>
          </a:bodyPr>
          <a:lstStyle/>
          <a:p>
            <a:pPr marR="5080">
              <a:lnSpc>
                <a:spcPct val="101699"/>
              </a:lnSpc>
              <a:spcBef>
                <a:spcPts val="15"/>
              </a:spcBef>
            </a:pPr>
            <a:r>
              <a:rPr sz="4000" spc="-5" dirty="0"/>
              <a:t>What are the benefits of </a:t>
            </a:r>
            <a:r>
              <a:rPr sz="4000" dirty="0"/>
              <a:t>good </a:t>
            </a:r>
            <a:r>
              <a:rPr sz="4000" spc="-890" dirty="0"/>
              <a:t> </a:t>
            </a:r>
            <a:r>
              <a:rPr sz="4000" spc="-5" dirty="0"/>
              <a:t>medication</a:t>
            </a:r>
            <a:r>
              <a:rPr sz="4000" spc="-10" dirty="0"/>
              <a:t> </a:t>
            </a:r>
            <a:r>
              <a:rPr sz="4000" spc="-5" dirty="0"/>
              <a:t>management?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43355" y="2478658"/>
          <a:ext cx="8216265" cy="2681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True?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R="44894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False?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Reduce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potential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medication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side‐effects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00B0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1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Reduce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possibility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drug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interactions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solidFill>
                            <a:srgbClr val="00B0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lot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energy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51484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easier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right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medications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right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time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00B0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000" dirty="0">
                        <a:latin typeface="Wingdings"/>
                        <a:cs typeface="Wingding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716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Result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taking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medications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wanted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51484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57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Help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monitor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medications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are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working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the way they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should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ts val="233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00B0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780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27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628" rIns="0" bIns="0" rtlCol="0">
            <a:spAutoFit/>
          </a:bodyPr>
          <a:lstStyle/>
          <a:p>
            <a:pPr marR="5080">
              <a:lnSpc>
                <a:spcPct val="101699"/>
              </a:lnSpc>
              <a:spcBef>
                <a:spcPts val="15"/>
              </a:spcBef>
            </a:pPr>
            <a:r>
              <a:rPr sz="4000" spc="-5" dirty="0"/>
              <a:t>Good medication management also </a:t>
            </a:r>
            <a:r>
              <a:rPr sz="4000" spc="-890" dirty="0"/>
              <a:t> </a:t>
            </a:r>
            <a:r>
              <a:rPr sz="4000" spc="-5" dirty="0"/>
              <a:t>includes</a:t>
            </a:r>
            <a:r>
              <a:rPr sz="4000" dirty="0"/>
              <a:t> </a:t>
            </a:r>
            <a:r>
              <a:rPr sz="4000" spc="-5" dirty="0"/>
              <a:t>deprescribing: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2448306"/>
            <a:ext cx="7388862" cy="4190891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600" dirty="0" err="1">
                <a:solidFill>
                  <a:srgbClr val="0070C0"/>
                </a:solidFill>
              </a:rPr>
              <a:t>Deprescribing</a:t>
            </a:r>
            <a:r>
              <a:rPr lang="en-US" sz="2600" dirty="0"/>
              <a:t> is the </a:t>
            </a:r>
            <a:r>
              <a:rPr lang="en-US" sz="2600" b="1" dirty="0"/>
              <a:t>planned</a:t>
            </a:r>
            <a:r>
              <a:rPr lang="en-US" sz="2600" dirty="0"/>
              <a:t> and </a:t>
            </a:r>
            <a:r>
              <a:rPr lang="en-US" sz="2600" b="1" dirty="0"/>
              <a:t>supervised</a:t>
            </a:r>
            <a:r>
              <a:rPr lang="en-US" sz="2600" dirty="0"/>
              <a:t> process of dose reduction or stopping of medication that may be causing harm or no longer providing benefit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600" dirty="0"/>
              <a:t>The goal of </a:t>
            </a:r>
            <a:r>
              <a:rPr lang="en-US" sz="2600" dirty="0" err="1"/>
              <a:t>deprescribing</a:t>
            </a:r>
            <a:r>
              <a:rPr lang="en-US" sz="2600" dirty="0"/>
              <a:t> is to reduce medication burden and harm while maintaining or improving quality of life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600" dirty="0" err="1"/>
              <a:t>Deprescribing</a:t>
            </a:r>
            <a:r>
              <a:rPr lang="en-US" sz="2600" dirty="0"/>
              <a:t> is part of good prescribing – backing off when doses are too high or stopping medications that are no longer needed or may be causing harm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ct val="83200"/>
              </a:lnSpc>
              <a:spcBef>
                <a:spcPts val="900"/>
              </a:spcBef>
            </a:pPr>
            <a:r>
              <a:rPr sz="4000" spc="-5" dirty="0"/>
              <a:t>Why</a:t>
            </a:r>
            <a:r>
              <a:rPr sz="4000" spc="-25" dirty="0"/>
              <a:t> </a:t>
            </a:r>
            <a:r>
              <a:rPr sz="4000" dirty="0"/>
              <a:t>is</a:t>
            </a:r>
            <a:r>
              <a:rPr sz="4000" spc="-15" dirty="0"/>
              <a:t> </a:t>
            </a:r>
            <a:r>
              <a:rPr sz="4000" spc="-5" dirty="0"/>
              <a:t>deprescribing</a:t>
            </a:r>
            <a:r>
              <a:rPr sz="4000" spc="-15" dirty="0"/>
              <a:t> </a:t>
            </a:r>
            <a:r>
              <a:rPr sz="4000" dirty="0"/>
              <a:t>important</a:t>
            </a:r>
            <a:r>
              <a:rPr sz="4000" spc="-10" dirty="0"/>
              <a:t> </a:t>
            </a:r>
            <a:r>
              <a:rPr sz="4000" spc="-5" dirty="0"/>
              <a:t>and </a:t>
            </a:r>
            <a:r>
              <a:rPr sz="4000" spc="-890" dirty="0"/>
              <a:t> </a:t>
            </a:r>
            <a:r>
              <a:rPr sz="4000" spc="-5" dirty="0"/>
              <a:t>how can</a:t>
            </a:r>
            <a:r>
              <a:rPr sz="4000" dirty="0"/>
              <a:t> </a:t>
            </a:r>
            <a:r>
              <a:rPr sz="4000" spc="-5" dirty="0"/>
              <a:t>we </a:t>
            </a:r>
            <a:r>
              <a:rPr sz="4000" dirty="0"/>
              <a:t>make </a:t>
            </a:r>
            <a:r>
              <a:rPr sz="4000" spc="-10" dirty="0"/>
              <a:t>sure</a:t>
            </a:r>
            <a:r>
              <a:rPr sz="4000" spc="-5" dirty="0"/>
              <a:t> it</a:t>
            </a:r>
            <a:r>
              <a:rPr sz="4000" spc="-10" dirty="0"/>
              <a:t> </a:t>
            </a:r>
            <a:r>
              <a:rPr sz="4000" spc="-5" dirty="0"/>
              <a:t>gets </a:t>
            </a:r>
            <a:r>
              <a:rPr sz="4000" dirty="0"/>
              <a:t> </a:t>
            </a:r>
            <a:r>
              <a:rPr sz="4000" spc="-5" dirty="0"/>
              <a:t>addressed?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16938" y="2667000"/>
            <a:ext cx="7769861" cy="353006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25120" marR="78105" indent="-312420">
              <a:lnSpc>
                <a:spcPct val="94700"/>
              </a:lnSpc>
              <a:spcBef>
                <a:spcPts val="275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800" spc="-5" dirty="0">
                <a:latin typeface="Calibri"/>
                <a:cs typeface="Calibri"/>
              </a:rPr>
              <a:t>Good medication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management involves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making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clear decisions about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 continue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 reduce or stop</a:t>
            </a:r>
            <a:endParaRPr sz="2800" dirty="0">
              <a:latin typeface="Calibri"/>
              <a:cs typeface="Calibri"/>
            </a:endParaRPr>
          </a:p>
          <a:p>
            <a:pPr marL="325120" marR="273050" indent="-312420">
              <a:lnSpc>
                <a:spcPct val="94700"/>
              </a:lnSpc>
              <a:spcBef>
                <a:spcPts val="75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800" spc="-5" dirty="0">
                <a:latin typeface="Calibri"/>
                <a:cs typeface="Calibri"/>
              </a:rPr>
              <a:t>Health care providers can help make decisions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deprescribing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(reducing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stopping)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when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you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 experiences</a:t>
            </a:r>
            <a:endParaRPr sz="2800" dirty="0">
              <a:latin typeface="Calibri"/>
              <a:cs typeface="Calibri"/>
            </a:endParaRPr>
          </a:p>
          <a:p>
            <a:pPr marL="325120" marR="5080" indent="-312420">
              <a:lnSpc>
                <a:spcPts val="3170"/>
              </a:lnSpc>
              <a:spcBef>
                <a:spcPts val="855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good medication history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important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first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step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communicating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 experience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29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99846"/>
            <a:ext cx="3336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Doctors</a:t>
            </a:r>
            <a:r>
              <a:rPr sz="4000" spc="-30" dirty="0"/>
              <a:t> </a:t>
            </a:r>
            <a:r>
              <a:rPr sz="4000" spc="-5" dirty="0"/>
              <a:t>tell</a:t>
            </a:r>
            <a:r>
              <a:rPr sz="4000" spc="-30" dirty="0"/>
              <a:t> </a:t>
            </a:r>
            <a:r>
              <a:rPr sz="4000" spc="-5" dirty="0"/>
              <a:t>us…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01700" y="1676400"/>
            <a:ext cx="7785100" cy="3380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ts val="3325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It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challenging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for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them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keep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up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date</a:t>
            </a:r>
            <a:endParaRPr sz="3000" dirty="0">
              <a:latin typeface="Calibri"/>
              <a:cs typeface="Calibri"/>
            </a:endParaRPr>
          </a:p>
          <a:p>
            <a:pPr marL="325120">
              <a:lnSpc>
                <a:spcPts val="3325"/>
              </a:lnSpc>
            </a:pPr>
            <a:r>
              <a:rPr sz="3000" spc="-5" dirty="0">
                <a:latin typeface="Calibri"/>
                <a:cs typeface="Calibri"/>
              </a:rPr>
              <a:t>records about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patient’s medications</a:t>
            </a:r>
            <a:endParaRPr sz="3000" dirty="0">
              <a:latin typeface="Calibri"/>
              <a:cs typeface="Calibri"/>
            </a:endParaRPr>
          </a:p>
          <a:p>
            <a:pPr marL="325120" marR="98425" indent="-312420">
              <a:lnSpc>
                <a:spcPts val="304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5120" algn="l"/>
              </a:tabLst>
            </a:pPr>
            <a:r>
              <a:rPr sz="3000" spc="-5" dirty="0">
                <a:latin typeface="Calibri"/>
                <a:cs typeface="Calibri"/>
              </a:rPr>
              <a:t>Information </a:t>
            </a:r>
            <a:r>
              <a:rPr sz="3000" dirty="0">
                <a:latin typeface="Calibri"/>
                <a:cs typeface="Calibri"/>
              </a:rPr>
              <a:t>that is important to </a:t>
            </a:r>
            <a:r>
              <a:rPr lang="en-US" sz="3000" dirty="0">
                <a:latin typeface="Calibri"/>
                <a:cs typeface="Calibri"/>
              </a:rPr>
              <a:t>keep track of and </a:t>
            </a:r>
            <a:r>
              <a:rPr sz="3000" spc="-5" dirty="0">
                <a:latin typeface="Calibri"/>
                <a:cs typeface="Calibri"/>
              </a:rPr>
              <a:t>share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them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lang="en-US" sz="3000" dirty="0">
                <a:latin typeface="Calibri"/>
                <a:cs typeface="Calibri"/>
              </a:rPr>
              <a:t>includes</a:t>
            </a:r>
            <a:r>
              <a:rPr sz="3000" spc="-5" dirty="0">
                <a:latin typeface="Calibri"/>
                <a:cs typeface="Calibri"/>
              </a:rPr>
              <a:t>:</a:t>
            </a:r>
            <a:endParaRPr sz="3000" dirty="0">
              <a:latin typeface="Calibri"/>
              <a:cs typeface="Calibri"/>
            </a:endParaRPr>
          </a:p>
          <a:p>
            <a:pPr marL="731520" lvl="1" indent="-285115">
              <a:lnSpc>
                <a:spcPct val="150000"/>
              </a:lnSpc>
              <a:spcBef>
                <a:spcPts val="80"/>
              </a:spcBef>
              <a:buClr>
                <a:srgbClr val="0070C0"/>
              </a:buClr>
              <a:buSzPct val="116666"/>
              <a:buFont typeface="Arial MT"/>
              <a:buChar char="–"/>
              <a:tabLst>
                <a:tab pos="732155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reason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taking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medication</a:t>
            </a:r>
            <a:endParaRPr sz="2400" dirty="0">
              <a:latin typeface="Calibri"/>
              <a:cs typeface="Calibri"/>
            </a:endParaRPr>
          </a:p>
          <a:p>
            <a:pPr marL="731520" lvl="1" indent="-285115">
              <a:lnSpc>
                <a:spcPct val="150000"/>
              </a:lnSpc>
              <a:spcBef>
                <a:spcPts val="15"/>
              </a:spcBef>
              <a:buClr>
                <a:srgbClr val="0070C0"/>
              </a:buClr>
              <a:buSzPct val="116666"/>
              <a:buFont typeface="Arial MT"/>
              <a:buChar char="–"/>
              <a:tabLst>
                <a:tab pos="732155" algn="l"/>
              </a:tabLst>
            </a:pPr>
            <a:r>
              <a:rPr lang="en-US" sz="2400" dirty="0">
                <a:latin typeface="Calibri"/>
                <a:cs typeface="Calibri"/>
              </a:rPr>
              <a:t>How long the medication has been taken</a:t>
            </a:r>
          </a:p>
          <a:p>
            <a:pPr marL="731520" lvl="1" indent="-285115">
              <a:lnSpc>
                <a:spcPct val="150000"/>
              </a:lnSpc>
              <a:spcBef>
                <a:spcPts val="15"/>
              </a:spcBef>
              <a:buClr>
                <a:srgbClr val="0070C0"/>
              </a:buClr>
              <a:buSzPct val="116666"/>
              <a:buFont typeface="Arial MT"/>
              <a:buChar char="–"/>
              <a:tabLst>
                <a:tab pos="732155" algn="l"/>
              </a:tabLst>
            </a:pP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-5" dirty="0">
                <a:latin typeface="Calibri"/>
                <a:cs typeface="Calibri"/>
              </a:rPr>
              <a:t> feelings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about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medication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799846"/>
            <a:ext cx="7207250" cy="11404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179830" marR="5080" indent="-1167765">
              <a:lnSpc>
                <a:spcPts val="3979"/>
              </a:lnSpc>
              <a:spcBef>
                <a:spcPts val="910"/>
              </a:spcBef>
            </a:pPr>
            <a:r>
              <a:rPr sz="4000" spc="-10" dirty="0">
                <a:latin typeface="Calibri"/>
                <a:cs typeface="Calibri"/>
              </a:rPr>
              <a:t>Conversations</a:t>
            </a:r>
            <a:r>
              <a:rPr sz="4000" spc="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about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deprescribing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require communication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39849" y="2392679"/>
            <a:ext cx="4618990" cy="4499610"/>
            <a:chOff x="2776727" y="2392679"/>
            <a:chExt cx="4618990" cy="4499610"/>
          </a:xfrm>
        </p:grpSpPr>
        <p:sp>
          <p:nvSpPr>
            <p:cNvPr id="4" name="object 4"/>
            <p:cNvSpPr/>
            <p:nvPr/>
          </p:nvSpPr>
          <p:spPr>
            <a:xfrm>
              <a:off x="3785235" y="2392679"/>
              <a:ext cx="2649220" cy="1513840"/>
            </a:xfrm>
            <a:custGeom>
              <a:avLst/>
              <a:gdLst/>
              <a:ahLst/>
              <a:cxnLst/>
              <a:rect l="l" t="t" r="r" b="b"/>
              <a:pathLst>
                <a:path w="2649220" h="1513839">
                  <a:moveTo>
                    <a:pt x="1324610" y="0"/>
                  </a:moveTo>
                  <a:lnTo>
                    <a:pt x="1272144" y="590"/>
                  </a:lnTo>
                  <a:lnTo>
                    <a:pt x="1219968" y="2351"/>
                  </a:lnTo>
                  <a:lnTo>
                    <a:pt x="1168094" y="5272"/>
                  </a:lnTo>
                  <a:lnTo>
                    <a:pt x="1116535" y="9340"/>
                  </a:lnTo>
                  <a:lnTo>
                    <a:pt x="1065304" y="14541"/>
                  </a:lnTo>
                  <a:lnTo>
                    <a:pt x="1014412" y="20864"/>
                  </a:lnTo>
                  <a:lnTo>
                    <a:pt x="963874" y="28295"/>
                  </a:lnTo>
                  <a:lnTo>
                    <a:pt x="913701" y="36823"/>
                  </a:lnTo>
                  <a:lnTo>
                    <a:pt x="863905" y="46434"/>
                  </a:lnTo>
                  <a:lnTo>
                    <a:pt x="814501" y="57117"/>
                  </a:lnTo>
                  <a:lnTo>
                    <a:pt x="765499" y="68858"/>
                  </a:lnTo>
                  <a:lnTo>
                    <a:pt x="716913" y="81645"/>
                  </a:lnTo>
                  <a:lnTo>
                    <a:pt x="668756" y="95465"/>
                  </a:lnTo>
                  <a:lnTo>
                    <a:pt x="621040" y="110306"/>
                  </a:lnTo>
                  <a:lnTo>
                    <a:pt x="573777" y="126155"/>
                  </a:lnTo>
                  <a:lnTo>
                    <a:pt x="526981" y="142999"/>
                  </a:lnTo>
                  <a:lnTo>
                    <a:pt x="480664" y="160827"/>
                  </a:lnTo>
                  <a:lnTo>
                    <a:pt x="434838" y="179625"/>
                  </a:lnTo>
                  <a:lnTo>
                    <a:pt x="389517" y="199380"/>
                  </a:lnTo>
                  <a:lnTo>
                    <a:pt x="344712" y="220081"/>
                  </a:lnTo>
                  <a:lnTo>
                    <a:pt x="300436" y="241715"/>
                  </a:lnTo>
                  <a:lnTo>
                    <a:pt x="256703" y="264268"/>
                  </a:lnTo>
                  <a:lnTo>
                    <a:pt x="213524" y="287730"/>
                  </a:lnTo>
                  <a:lnTo>
                    <a:pt x="170913" y="312086"/>
                  </a:lnTo>
                  <a:lnTo>
                    <a:pt x="128881" y="337324"/>
                  </a:lnTo>
                  <a:lnTo>
                    <a:pt x="87442" y="363432"/>
                  </a:lnTo>
                  <a:lnTo>
                    <a:pt x="46609" y="390398"/>
                  </a:lnTo>
                  <a:lnTo>
                    <a:pt x="0" y="425196"/>
                  </a:lnTo>
                  <a:lnTo>
                    <a:pt x="921003" y="1346073"/>
                  </a:lnTo>
                  <a:lnTo>
                    <a:pt x="955441" y="1377834"/>
                  </a:lnTo>
                  <a:lnTo>
                    <a:pt x="991749" y="1406251"/>
                  </a:lnTo>
                  <a:lnTo>
                    <a:pt x="1029720" y="1431326"/>
                  </a:lnTo>
                  <a:lnTo>
                    <a:pt x="1069145" y="1453057"/>
                  </a:lnTo>
                  <a:lnTo>
                    <a:pt x="1109819" y="1471445"/>
                  </a:lnTo>
                  <a:lnTo>
                    <a:pt x="1151532" y="1486490"/>
                  </a:lnTo>
                  <a:lnTo>
                    <a:pt x="1194077" y="1498192"/>
                  </a:lnTo>
                  <a:lnTo>
                    <a:pt x="1237246" y="1506550"/>
                  </a:lnTo>
                  <a:lnTo>
                    <a:pt x="1280831" y="1511565"/>
                  </a:lnTo>
                  <a:lnTo>
                    <a:pt x="1324625" y="1513236"/>
                  </a:lnTo>
                  <a:lnTo>
                    <a:pt x="1368421" y="1511565"/>
                  </a:lnTo>
                  <a:lnTo>
                    <a:pt x="1412009" y="1506550"/>
                  </a:lnTo>
                  <a:lnTo>
                    <a:pt x="1455183" y="1498192"/>
                  </a:lnTo>
                  <a:lnTo>
                    <a:pt x="1497734" y="1486490"/>
                  </a:lnTo>
                  <a:lnTo>
                    <a:pt x="1539456" y="1471445"/>
                  </a:lnTo>
                  <a:lnTo>
                    <a:pt x="1580140" y="1453057"/>
                  </a:lnTo>
                  <a:lnTo>
                    <a:pt x="1619578" y="1431326"/>
                  </a:lnTo>
                  <a:lnTo>
                    <a:pt x="1657563" y="1406251"/>
                  </a:lnTo>
                  <a:lnTo>
                    <a:pt x="1693887" y="1377834"/>
                  </a:lnTo>
                  <a:lnTo>
                    <a:pt x="1728342" y="1346073"/>
                  </a:lnTo>
                  <a:lnTo>
                    <a:pt x="2649219" y="425196"/>
                  </a:lnTo>
                  <a:lnTo>
                    <a:pt x="2602611" y="390398"/>
                  </a:lnTo>
                  <a:lnTo>
                    <a:pt x="2561777" y="363432"/>
                  </a:lnTo>
                  <a:lnTo>
                    <a:pt x="2520338" y="337324"/>
                  </a:lnTo>
                  <a:lnTo>
                    <a:pt x="2478306" y="312086"/>
                  </a:lnTo>
                  <a:lnTo>
                    <a:pt x="2435695" y="287730"/>
                  </a:lnTo>
                  <a:lnTo>
                    <a:pt x="2392516" y="264268"/>
                  </a:lnTo>
                  <a:lnTo>
                    <a:pt x="2348783" y="241715"/>
                  </a:lnTo>
                  <a:lnTo>
                    <a:pt x="2304507" y="220081"/>
                  </a:lnTo>
                  <a:lnTo>
                    <a:pt x="2259702" y="199380"/>
                  </a:lnTo>
                  <a:lnTo>
                    <a:pt x="2214381" y="179625"/>
                  </a:lnTo>
                  <a:lnTo>
                    <a:pt x="2168555" y="160827"/>
                  </a:lnTo>
                  <a:lnTo>
                    <a:pt x="2122238" y="142999"/>
                  </a:lnTo>
                  <a:lnTo>
                    <a:pt x="2075442" y="126155"/>
                  </a:lnTo>
                  <a:lnTo>
                    <a:pt x="2028179" y="110306"/>
                  </a:lnTo>
                  <a:lnTo>
                    <a:pt x="1980463" y="95465"/>
                  </a:lnTo>
                  <a:lnTo>
                    <a:pt x="1932306" y="81645"/>
                  </a:lnTo>
                  <a:lnTo>
                    <a:pt x="1883720" y="68858"/>
                  </a:lnTo>
                  <a:lnTo>
                    <a:pt x="1834718" y="57117"/>
                  </a:lnTo>
                  <a:lnTo>
                    <a:pt x="1785314" y="46434"/>
                  </a:lnTo>
                  <a:lnTo>
                    <a:pt x="1735518" y="36823"/>
                  </a:lnTo>
                  <a:lnTo>
                    <a:pt x="1685345" y="28295"/>
                  </a:lnTo>
                  <a:lnTo>
                    <a:pt x="1634807" y="20864"/>
                  </a:lnTo>
                  <a:lnTo>
                    <a:pt x="1583915" y="14541"/>
                  </a:lnTo>
                  <a:lnTo>
                    <a:pt x="1532684" y="9340"/>
                  </a:lnTo>
                  <a:lnTo>
                    <a:pt x="1481125" y="5272"/>
                  </a:lnTo>
                  <a:lnTo>
                    <a:pt x="1429251" y="2351"/>
                  </a:lnTo>
                  <a:lnTo>
                    <a:pt x="1377075" y="59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11184" y="2829559"/>
              <a:ext cx="1584325" cy="2504440"/>
            </a:xfrm>
            <a:custGeom>
              <a:avLst/>
              <a:gdLst/>
              <a:ahLst/>
              <a:cxnLst/>
              <a:rect l="l" t="t" r="r" b="b"/>
              <a:pathLst>
                <a:path w="1584325" h="2504440">
                  <a:moveTo>
                    <a:pt x="673435" y="0"/>
                  </a:moveTo>
                  <a:lnTo>
                    <a:pt x="76281" y="1034541"/>
                  </a:lnTo>
                  <a:lnTo>
                    <a:pt x="54514" y="1076018"/>
                  </a:lnTo>
                  <a:lnTo>
                    <a:pt x="36460" y="1118437"/>
                  </a:lnTo>
                  <a:lnTo>
                    <a:pt x="22064" y="1161597"/>
                  </a:lnTo>
                  <a:lnTo>
                    <a:pt x="11274" y="1205298"/>
                  </a:lnTo>
                  <a:lnTo>
                    <a:pt x="4036" y="1249338"/>
                  </a:lnTo>
                  <a:lnTo>
                    <a:pt x="295" y="1293518"/>
                  </a:lnTo>
                  <a:lnTo>
                    <a:pt x="0" y="1337636"/>
                  </a:lnTo>
                  <a:lnTo>
                    <a:pt x="3094" y="1381491"/>
                  </a:lnTo>
                  <a:lnTo>
                    <a:pt x="9526" y="1424883"/>
                  </a:lnTo>
                  <a:lnTo>
                    <a:pt x="19242" y="1467612"/>
                  </a:lnTo>
                  <a:lnTo>
                    <a:pt x="32188" y="1509475"/>
                  </a:lnTo>
                  <a:lnTo>
                    <a:pt x="48309" y="1550272"/>
                  </a:lnTo>
                  <a:lnTo>
                    <a:pt x="67554" y="1589803"/>
                  </a:lnTo>
                  <a:lnTo>
                    <a:pt x="89868" y="1627867"/>
                  </a:lnTo>
                  <a:lnTo>
                    <a:pt x="115197" y="1664263"/>
                  </a:lnTo>
                  <a:lnTo>
                    <a:pt x="143487" y="1698790"/>
                  </a:lnTo>
                  <a:lnTo>
                    <a:pt x="174686" y="1731248"/>
                  </a:lnTo>
                  <a:lnTo>
                    <a:pt x="208740" y="1761435"/>
                  </a:lnTo>
                  <a:lnTo>
                    <a:pt x="245594" y="1789151"/>
                  </a:lnTo>
                  <a:lnTo>
                    <a:pt x="285196" y="1814195"/>
                  </a:lnTo>
                  <a:lnTo>
                    <a:pt x="1480520" y="2504440"/>
                  </a:lnTo>
                  <a:lnTo>
                    <a:pt x="1495122" y="2456080"/>
                  </a:lnTo>
                  <a:lnTo>
                    <a:pt x="1508007" y="2409472"/>
                  </a:lnTo>
                  <a:lnTo>
                    <a:pt x="1519925" y="2362468"/>
                  </a:lnTo>
                  <a:lnTo>
                    <a:pt x="1530865" y="2315080"/>
                  </a:lnTo>
                  <a:lnTo>
                    <a:pt x="1540815" y="2267320"/>
                  </a:lnTo>
                  <a:lnTo>
                    <a:pt x="1549765" y="2219200"/>
                  </a:lnTo>
                  <a:lnTo>
                    <a:pt x="1557704" y="2170731"/>
                  </a:lnTo>
                  <a:lnTo>
                    <a:pt x="1564621" y="2121926"/>
                  </a:lnTo>
                  <a:lnTo>
                    <a:pt x="1570503" y="2072797"/>
                  </a:lnTo>
                  <a:lnTo>
                    <a:pt x="1575342" y="2023355"/>
                  </a:lnTo>
                  <a:lnTo>
                    <a:pt x="1579124" y="1973613"/>
                  </a:lnTo>
                  <a:lnTo>
                    <a:pt x="1581839" y="1923583"/>
                  </a:lnTo>
                  <a:lnTo>
                    <a:pt x="1583477" y="1873275"/>
                  </a:lnTo>
                  <a:lnTo>
                    <a:pt x="1584025" y="1822703"/>
                  </a:lnTo>
                  <a:lnTo>
                    <a:pt x="1583449" y="1770885"/>
                  </a:lnTo>
                  <a:lnTo>
                    <a:pt x="1581730" y="1719349"/>
                  </a:lnTo>
                  <a:lnTo>
                    <a:pt x="1578880" y="1668108"/>
                  </a:lnTo>
                  <a:lnTo>
                    <a:pt x="1574911" y="1617173"/>
                  </a:lnTo>
                  <a:lnTo>
                    <a:pt x="1569835" y="1566557"/>
                  </a:lnTo>
                  <a:lnTo>
                    <a:pt x="1563664" y="1516271"/>
                  </a:lnTo>
                  <a:lnTo>
                    <a:pt x="1556411" y="1466329"/>
                  </a:lnTo>
                  <a:lnTo>
                    <a:pt x="1548087" y="1416742"/>
                  </a:lnTo>
                  <a:lnTo>
                    <a:pt x="1538705" y="1367522"/>
                  </a:lnTo>
                  <a:lnTo>
                    <a:pt x="1528277" y="1318681"/>
                  </a:lnTo>
                  <a:lnTo>
                    <a:pt x="1516815" y="1270232"/>
                  </a:lnTo>
                  <a:lnTo>
                    <a:pt x="1504331" y="1222187"/>
                  </a:lnTo>
                  <a:lnTo>
                    <a:pt x="1490837" y="1174558"/>
                  </a:lnTo>
                  <a:lnTo>
                    <a:pt x="1476346" y="1127356"/>
                  </a:lnTo>
                  <a:lnTo>
                    <a:pt x="1460870" y="1080595"/>
                  </a:lnTo>
                  <a:lnTo>
                    <a:pt x="1444420" y="1034286"/>
                  </a:lnTo>
                  <a:lnTo>
                    <a:pt x="1427010" y="988441"/>
                  </a:lnTo>
                  <a:lnTo>
                    <a:pt x="1408650" y="943073"/>
                  </a:lnTo>
                  <a:lnTo>
                    <a:pt x="1389354" y="898194"/>
                  </a:lnTo>
                  <a:lnTo>
                    <a:pt x="1369133" y="853815"/>
                  </a:lnTo>
                  <a:lnTo>
                    <a:pt x="1347999" y="809950"/>
                  </a:lnTo>
                  <a:lnTo>
                    <a:pt x="1325966" y="766609"/>
                  </a:lnTo>
                  <a:lnTo>
                    <a:pt x="1303044" y="723806"/>
                  </a:lnTo>
                  <a:lnTo>
                    <a:pt x="1279246" y="681552"/>
                  </a:lnTo>
                  <a:lnTo>
                    <a:pt x="1254584" y="639860"/>
                  </a:lnTo>
                  <a:lnTo>
                    <a:pt x="1229071" y="598741"/>
                  </a:lnTo>
                  <a:lnTo>
                    <a:pt x="1202718" y="558208"/>
                  </a:lnTo>
                  <a:lnTo>
                    <a:pt x="1175538" y="518273"/>
                  </a:lnTo>
                  <a:lnTo>
                    <a:pt x="1147542" y="478948"/>
                  </a:lnTo>
                  <a:lnTo>
                    <a:pt x="1118743" y="440246"/>
                  </a:lnTo>
                  <a:lnTo>
                    <a:pt x="1089154" y="402177"/>
                  </a:lnTo>
                  <a:lnTo>
                    <a:pt x="1058785" y="364756"/>
                  </a:lnTo>
                  <a:lnTo>
                    <a:pt x="1027650" y="327992"/>
                  </a:lnTo>
                  <a:lnTo>
                    <a:pt x="995761" y="291900"/>
                  </a:lnTo>
                  <a:lnTo>
                    <a:pt x="963129" y="256490"/>
                  </a:lnTo>
                  <a:lnTo>
                    <a:pt x="929767" y="221776"/>
                  </a:lnTo>
                  <a:lnTo>
                    <a:pt x="895687" y="187769"/>
                  </a:lnTo>
                  <a:lnTo>
                    <a:pt x="860901" y="154481"/>
                  </a:lnTo>
                  <a:lnTo>
                    <a:pt x="825421" y="121924"/>
                  </a:lnTo>
                  <a:lnTo>
                    <a:pt x="789260" y="90112"/>
                  </a:lnTo>
                  <a:lnTo>
                    <a:pt x="752429" y="59054"/>
                  </a:lnTo>
                  <a:lnTo>
                    <a:pt x="673435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27625" y="5045217"/>
              <a:ext cx="2142490" cy="1847214"/>
            </a:xfrm>
            <a:custGeom>
              <a:avLst/>
              <a:gdLst/>
              <a:ahLst/>
              <a:cxnLst/>
              <a:rect l="l" t="t" r="r" b="b"/>
              <a:pathLst>
                <a:path w="2142490" h="1847215">
                  <a:moveTo>
                    <a:pt x="919900" y="0"/>
                  </a:moveTo>
                  <a:lnTo>
                    <a:pt x="873870" y="2907"/>
                  </a:lnTo>
                  <a:lnTo>
                    <a:pt x="828575" y="9483"/>
                  </a:lnTo>
                  <a:lnTo>
                    <a:pt x="784211" y="19612"/>
                  </a:lnTo>
                  <a:lnTo>
                    <a:pt x="740975" y="33183"/>
                  </a:lnTo>
                  <a:lnTo>
                    <a:pt x="699062" y="50081"/>
                  </a:lnTo>
                  <a:lnTo>
                    <a:pt x="658670" y="70193"/>
                  </a:lnTo>
                  <a:lnTo>
                    <a:pt x="619994" y="93406"/>
                  </a:lnTo>
                  <a:lnTo>
                    <a:pt x="583230" y="119606"/>
                  </a:lnTo>
                  <a:lnTo>
                    <a:pt x="548574" y="148680"/>
                  </a:lnTo>
                  <a:lnTo>
                    <a:pt x="516224" y="180515"/>
                  </a:lnTo>
                  <a:lnTo>
                    <a:pt x="486374" y="214997"/>
                  </a:lnTo>
                  <a:lnTo>
                    <a:pt x="459222" y="252013"/>
                  </a:lnTo>
                  <a:lnTo>
                    <a:pt x="434963" y="291450"/>
                  </a:lnTo>
                  <a:lnTo>
                    <a:pt x="413793" y="333193"/>
                  </a:lnTo>
                  <a:lnTo>
                    <a:pt x="395909" y="377130"/>
                  </a:lnTo>
                  <a:lnTo>
                    <a:pt x="381508" y="423148"/>
                  </a:lnTo>
                  <a:lnTo>
                    <a:pt x="0" y="1847072"/>
                  </a:lnTo>
                  <a:lnTo>
                    <a:pt x="216153" y="1836150"/>
                  </a:lnTo>
                  <a:lnTo>
                    <a:pt x="266699" y="1830449"/>
                  </a:lnTo>
                  <a:lnTo>
                    <a:pt x="316906" y="1823655"/>
                  </a:lnTo>
                  <a:lnTo>
                    <a:pt x="366761" y="1815780"/>
                  </a:lnTo>
                  <a:lnTo>
                    <a:pt x="416253" y="1806837"/>
                  </a:lnTo>
                  <a:lnTo>
                    <a:pt x="465370" y="1796837"/>
                  </a:lnTo>
                  <a:lnTo>
                    <a:pt x="514098" y="1785793"/>
                  </a:lnTo>
                  <a:lnTo>
                    <a:pt x="562427" y="1773717"/>
                  </a:lnTo>
                  <a:lnTo>
                    <a:pt x="610342" y="1760622"/>
                  </a:lnTo>
                  <a:lnTo>
                    <a:pt x="657834" y="1746519"/>
                  </a:lnTo>
                  <a:lnTo>
                    <a:pt x="704888" y="1731421"/>
                  </a:lnTo>
                  <a:lnTo>
                    <a:pt x="751493" y="1715340"/>
                  </a:lnTo>
                  <a:lnTo>
                    <a:pt x="797637" y="1698289"/>
                  </a:lnTo>
                  <a:lnTo>
                    <a:pt x="843308" y="1680278"/>
                  </a:lnTo>
                  <a:lnTo>
                    <a:pt x="888493" y="1661322"/>
                  </a:lnTo>
                  <a:lnTo>
                    <a:pt x="933179" y="1641432"/>
                  </a:lnTo>
                  <a:lnTo>
                    <a:pt x="977355" y="1620619"/>
                  </a:lnTo>
                  <a:lnTo>
                    <a:pt x="1021009" y="1598897"/>
                  </a:lnTo>
                  <a:lnTo>
                    <a:pt x="1064128" y="1576278"/>
                  </a:lnTo>
                  <a:lnTo>
                    <a:pt x="1106701" y="1552774"/>
                  </a:lnTo>
                  <a:lnTo>
                    <a:pt x="1148713" y="1528397"/>
                  </a:lnTo>
                  <a:lnTo>
                    <a:pt x="1190155" y="1503159"/>
                  </a:lnTo>
                  <a:lnTo>
                    <a:pt x="1231013" y="1477072"/>
                  </a:lnTo>
                  <a:lnTo>
                    <a:pt x="1271275" y="1450150"/>
                  </a:lnTo>
                  <a:lnTo>
                    <a:pt x="1310928" y="1422403"/>
                  </a:lnTo>
                  <a:lnTo>
                    <a:pt x="1349962" y="1393845"/>
                  </a:lnTo>
                  <a:lnTo>
                    <a:pt x="1388363" y="1364487"/>
                  </a:lnTo>
                  <a:lnTo>
                    <a:pt x="1426119" y="1334342"/>
                  </a:lnTo>
                  <a:lnTo>
                    <a:pt x="1463217" y="1303422"/>
                  </a:lnTo>
                  <a:lnTo>
                    <a:pt x="1499647" y="1271740"/>
                  </a:lnTo>
                  <a:lnTo>
                    <a:pt x="1535395" y="1239306"/>
                  </a:lnTo>
                  <a:lnTo>
                    <a:pt x="1570449" y="1206134"/>
                  </a:lnTo>
                  <a:lnTo>
                    <a:pt x="1604797" y="1172236"/>
                  </a:lnTo>
                  <a:lnTo>
                    <a:pt x="1638427" y="1137625"/>
                  </a:lnTo>
                  <a:lnTo>
                    <a:pt x="1671327" y="1102311"/>
                  </a:lnTo>
                  <a:lnTo>
                    <a:pt x="1703483" y="1066308"/>
                  </a:lnTo>
                  <a:lnTo>
                    <a:pt x="1734885" y="1029628"/>
                  </a:lnTo>
                  <a:lnTo>
                    <a:pt x="1765520" y="992283"/>
                  </a:lnTo>
                  <a:lnTo>
                    <a:pt x="1795375" y="954285"/>
                  </a:lnTo>
                  <a:lnTo>
                    <a:pt x="1824438" y="915647"/>
                  </a:lnTo>
                  <a:lnTo>
                    <a:pt x="1852698" y="876380"/>
                  </a:lnTo>
                  <a:lnTo>
                    <a:pt x="1880141" y="836498"/>
                  </a:lnTo>
                  <a:lnTo>
                    <a:pt x="1906756" y="796011"/>
                  </a:lnTo>
                  <a:lnTo>
                    <a:pt x="1932531" y="754933"/>
                  </a:lnTo>
                  <a:lnTo>
                    <a:pt x="1957452" y="713276"/>
                  </a:lnTo>
                  <a:lnTo>
                    <a:pt x="1981509" y="671051"/>
                  </a:lnTo>
                  <a:lnTo>
                    <a:pt x="2004688" y="628272"/>
                  </a:lnTo>
                  <a:lnTo>
                    <a:pt x="2026978" y="584950"/>
                  </a:lnTo>
                  <a:lnTo>
                    <a:pt x="2048366" y="541097"/>
                  </a:lnTo>
                  <a:lnTo>
                    <a:pt x="2068840" y="496726"/>
                  </a:lnTo>
                  <a:lnTo>
                    <a:pt x="2088388" y="451850"/>
                  </a:lnTo>
                  <a:lnTo>
                    <a:pt x="2142490" y="304022"/>
                  </a:lnTo>
                  <a:lnTo>
                    <a:pt x="1080515" y="19415"/>
                  </a:lnTo>
                  <a:lnTo>
                    <a:pt x="1023445" y="7191"/>
                  </a:lnTo>
                  <a:lnTo>
                    <a:pt x="966470" y="873"/>
                  </a:lnTo>
                  <a:lnTo>
                    <a:pt x="9199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49574" y="5045217"/>
              <a:ext cx="2142490" cy="1847214"/>
            </a:xfrm>
            <a:custGeom>
              <a:avLst/>
              <a:gdLst/>
              <a:ahLst/>
              <a:cxnLst/>
              <a:rect l="l" t="t" r="r" b="b"/>
              <a:pathLst>
                <a:path w="2142490" h="1847215">
                  <a:moveTo>
                    <a:pt x="1222589" y="0"/>
                  </a:moveTo>
                  <a:lnTo>
                    <a:pt x="1176020" y="873"/>
                  </a:lnTo>
                  <a:lnTo>
                    <a:pt x="1119044" y="7191"/>
                  </a:lnTo>
                  <a:lnTo>
                    <a:pt x="1061974" y="19415"/>
                  </a:lnTo>
                  <a:lnTo>
                    <a:pt x="0" y="304022"/>
                  </a:lnTo>
                  <a:lnTo>
                    <a:pt x="54101" y="451850"/>
                  </a:lnTo>
                  <a:lnTo>
                    <a:pt x="73649" y="496726"/>
                  </a:lnTo>
                  <a:lnTo>
                    <a:pt x="94123" y="541097"/>
                  </a:lnTo>
                  <a:lnTo>
                    <a:pt x="115511" y="584950"/>
                  </a:lnTo>
                  <a:lnTo>
                    <a:pt x="137801" y="628272"/>
                  </a:lnTo>
                  <a:lnTo>
                    <a:pt x="160980" y="671051"/>
                  </a:lnTo>
                  <a:lnTo>
                    <a:pt x="185037" y="713276"/>
                  </a:lnTo>
                  <a:lnTo>
                    <a:pt x="209958" y="754933"/>
                  </a:lnTo>
                  <a:lnTo>
                    <a:pt x="235733" y="796011"/>
                  </a:lnTo>
                  <a:lnTo>
                    <a:pt x="262348" y="836498"/>
                  </a:lnTo>
                  <a:lnTo>
                    <a:pt x="289791" y="876380"/>
                  </a:lnTo>
                  <a:lnTo>
                    <a:pt x="318051" y="915647"/>
                  </a:lnTo>
                  <a:lnTo>
                    <a:pt x="347114" y="954285"/>
                  </a:lnTo>
                  <a:lnTo>
                    <a:pt x="376969" y="992283"/>
                  </a:lnTo>
                  <a:lnTo>
                    <a:pt x="407604" y="1029628"/>
                  </a:lnTo>
                  <a:lnTo>
                    <a:pt x="439006" y="1066308"/>
                  </a:lnTo>
                  <a:lnTo>
                    <a:pt x="471162" y="1102311"/>
                  </a:lnTo>
                  <a:lnTo>
                    <a:pt x="504062" y="1137625"/>
                  </a:lnTo>
                  <a:lnTo>
                    <a:pt x="537692" y="1172236"/>
                  </a:lnTo>
                  <a:lnTo>
                    <a:pt x="572040" y="1206134"/>
                  </a:lnTo>
                  <a:lnTo>
                    <a:pt x="607094" y="1239306"/>
                  </a:lnTo>
                  <a:lnTo>
                    <a:pt x="642842" y="1271740"/>
                  </a:lnTo>
                  <a:lnTo>
                    <a:pt x="679272" y="1303422"/>
                  </a:lnTo>
                  <a:lnTo>
                    <a:pt x="716370" y="1334342"/>
                  </a:lnTo>
                  <a:lnTo>
                    <a:pt x="754126" y="1364487"/>
                  </a:lnTo>
                  <a:lnTo>
                    <a:pt x="792527" y="1393845"/>
                  </a:lnTo>
                  <a:lnTo>
                    <a:pt x="831561" y="1422403"/>
                  </a:lnTo>
                  <a:lnTo>
                    <a:pt x="871214" y="1450150"/>
                  </a:lnTo>
                  <a:lnTo>
                    <a:pt x="911476" y="1477072"/>
                  </a:lnTo>
                  <a:lnTo>
                    <a:pt x="952334" y="1503159"/>
                  </a:lnTo>
                  <a:lnTo>
                    <a:pt x="993776" y="1528397"/>
                  </a:lnTo>
                  <a:lnTo>
                    <a:pt x="1035788" y="1552774"/>
                  </a:lnTo>
                  <a:lnTo>
                    <a:pt x="1078361" y="1576278"/>
                  </a:lnTo>
                  <a:lnTo>
                    <a:pt x="1121480" y="1598897"/>
                  </a:lnTo>
                  <a:lnTo>
                    <a:pt x="1165134" y="1620619"/>
                  </a:lnTo>
                  <a:lnTo>
                    <a:pt x="1209310" y="1641432"/>
                  </a:lnTo>
                  <a:lnTo>
                    <a:pt x="1253996" y="1661322"/>
                  </a:lnTo>
                  <a:lnTo>
                    <a:pt x="1299181" y="1680278"/>
                  </a:lnTo>
                  <a:lnTo>
                    <a:pt x="1344852" y="1698289"/>
                  </a:lnTo>
                  <a:lnTo>
                    <a:pt x="1390996" y="1715340"/>
                  </a:lnTo>
                  <a:lnTo>
                    <a:pt x="1437601" y="1731421"/>
                  </a:lnTo>
                  <a:lnTo>
                    <a:pt x="1484655" y="1746519"/>
                  </a:lnTo>
                  <a:lnTo>
                    <a:pt x="1532147" y="1760622"/>
                  </a:lnTo>
                  <a:lnTo>
                    <a:pt x="1580062" y="1773717"/>
                  </a:lnTo>
                  <a:lnTo>
                    <a:pt x="1628391" y="1785793"/>
                  </a:lnTo>
                  <a:lnTo>
                    <a:pt x="1677119" y="1796837"/>
                  </a:lnTo>
                  <a:lnTo>
                    <a:pt x="1726236" y="1806837"/>
                  </a:lnTo>
                  <a:lnTo>
                    <a:pt x="1775728" y="1815780"/>
                  </a:lnTo>
                  <a:lnTo>
                    <a:pt x="1825583" y="1823655"/>
                  </a:lnTo>
                  <a:lnTo>
                    <a:pt x="1875790" y="1830449"/>
                  </a:lnTo>
                  <a:lnTo>
                    <a:pt x="1926336" y="1836150"/>
                  </a:lnTo>
                  <a:lnTo>
                    <a:pt x="2142490" y="1847072"/>
                  </a:lnTo>
                  <a:lnTo>
                    <a:pt x="1760982" y="423148"/>
                  </a:lnTo>
                  <a:lnTo>
                    <a:pt x="1746580" y="377130"/>
                  </a:lnTo>
                  <a:lnTo>
                    <a:pt x="1728696" y="333193"/>
                  </a:lnTo>
                  <a:lnTo>
                    <a:pt x="1707526" y="291450"/>
                  </a:lnTo>
                  <a:lnTo>
                    <a:pt x="1683267" y="252013"/>
                  </a:lnTo>
                  <a:lnTo>
                    <a:pt x="1656115" y="214997"/>
                  </a:lnTo>
                  <a:lnTo>
                    <a:pt x="1626265" y="180515"/>
                  </a:lnTo>
                  <a:lnTo>
                    <a:pt x="1593915" y="148680"/>
                  </a:lnTo>
                  <a:lnTo>
                    <a:pt x="1559259" y="119606"/>
                  </a:lnTo>
                  <a:lnTo>
                    <a:pt x="1522495" y="93406"/>
                  </a:lnTo>
                  <a:lnTo>
                    <a:pt x="1483819" y="70193"/>
                  </a:lnTo>
                  <a:lnTo>
                    <a:pt x="1443427" y="50081"/>
                  </a:lnTo>
                  <a:lnTo>
                    <a:pt x="1401514" y="33183"/>
                  </a:lnTo>
                  <a:lnTo>
                    <a:pt x="1358278" y="19612"/>
                  </a:lnTo>
                  <a:lnTo>
                    <a:pt x="1313914" y="9483"/>
                  </a:lnTo>
                  <a:lnTo>
                    <a:pt x="1268619" y="2907"/>
                  </a:lnTo>
                  <a:lnTo>
                    <a:pt x="1222589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6727" y="2790443"/>
              <a:ext cx="1688592" cy="26090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3844" y="2817494"/>
              <a:ext cx="1593550" cy="25139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9082" y="2600197"/>
              <a:ext cx="3171888" cy="27360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41413" y="3513962"/>
              <a:ext cx="246221" cy="2184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36537" y="3756989"/>
              <a:ext cx="309245" cy="609600"/>
            </a:xfrm>
            <a:custGeom>
              <a:avLst/>
              <a:gdLst/>
              <a:ahLst/>
              <a:cxnLst/>
              <a:rect l="l" t="t" r="r" b="b"/>
              <a:pathLst>
                <a:path w="309245" h="609600">
                  <a:moveTo>
                    <a:pt x="178943" y="88188"/>
                  </a:moveTo>
                  <a:lnTo>
                    <a:pt x="168998" y="44602"/>
                  </a:lnTo>
                  <a:lnTo>
                    <a:pt x="153670" y="21678"/>
                  </a:lnTo>
                  <a:lnTo>
                    <a:pt x="153670" y="77901"/>
                  </a:lnTo>
                  <a:lnTo>
                    <a:pt x="151638" y="92252"/>
                  </a:lnTo>
                  <a:lnTo>
                    <a:pt x="121793" y="122478"/>
                  </a:lnTo>
                  <a:lnTo>
                    <a:pt x="81280" y="134924"/>
                  </a:lnTo>
                  <a:lnTo>
                    <a:pt x="73406" y="135813"/>
                  </a:lnTo>
                  <a:lnTo>
                    <a:pt x="66167" y="135305"/>
                  </a:lnTo>
                  <a:lnTo>
                    <a:pt x="32893" y="111683"/>
                  </a:lnTo>
                  <a:lnTo>
                    <a:pt x="25654" y="86664"/>
                  </a:lnTo>
                  <a:lnTo>
                    <a:pt x="27686" y="72440"/>
                  </a:lnTo>
                  <a:lnTo>
                    <a:pt x="30226" y="66090"/>
                  </a:lnTo>
                  <a:lnTo>
                    <a:pt x="34417" y="60629"/>
                  </a:lnTo>
                  <a:lnTo>
                    <a:pt x="38481" y="55168"/>
                  </a:lnTo>
                  <a:lnTo>
                    <a:pt x="73025" y="35483"/>
                  </a:lnTo>
                  <a:lnTo>
                    <a:pt x="105664" y="28879"/>
                  </a:lnTo>
                  <a:lnTo>
                    <a:pt x="113030" y="29387"/>
                  </a:lnTo>
                  <a:lnTo>
                    <a:pt x="146304" y="52882"/>
                  </a:lnTo>
                  <a:lnTo>
                    <a:pt x="153670" y="77901"/>
                  </a:lnTo>
                  <a:lnTo>
                    <a:pt x="153670" y="21678"/>
                  </a:lnTo>
                  <a:lnTo>
                    <a:pt x="120764" y="2374"/>
                  </a:lnTo>
                  <a:lnTo>
                    <a:pt x="104813" y="0"/>
                  </a:lnTo>
                  <a:lnTo>
                    <a:pt x="96393" y="50"/>
                  </a:lnTo>
                  <a:lnTo>
                    <a:pt x="51650" y="11188"/>
                  </a:lnTo>
                  <a:lnTo>
                    <a:pt x="16510" y="35166"/>
                  </a:lnTo>
                  <a:lnTo>
                    <a:pt x="0" y="76250"/>
                  </a:lnTo>
                  <a:lnTo>
                    <a:pt x="228" y="84328"/>
                  </a:lnTo>
                  <a:lnTo>
                    <a:pt x="14325" y="127939"/>
                  </a:lnTo>
                  <a:lnTo>
                    <a:pt x="43726" y="156375"/>
                  </a:lnTo>
                  <a:lnTo>
                    <a:pt x="82804" y="164388"/>
                  </a:lnTo>
                  <a:lnTo>
                    <a:pt x="91465" y="163639"/>
                  </a:lnTo>
                  <a:lnTo>
                    <a:pt x="135928" y="149263"/>
                  </a:lnTo>
                  <a:lnTo>
                    <a:pt x="155790" y="135813"/>
                  </a:lnTo>
                  <a:lnTo>
                    <a:pt x="157035" y="134797"/>
                  </a:lnTo>
                  <a:lnTo>
                    <a:pt x="178295" y="95910"/>
                  </a:lnTo>
                  <a:lnTo>
                    <a:pt x="178943" y="88188"/>
                  </a:lnTo>
                  <a:close/>
                </a:path>
                <a:path w="309245" h="609600">
                  <a:moveTo>
                    <a:pt x="236474" y="258241"/>
                  </a:moveTo>
                  <a:lnTo>
                    <a:pt x="227025" y="219964"/>
                  </a:lnTo>
                  <a:lnTo>
                    <a:pt x="196723" y="189788"/>
                  </a:lnTo>
                  <a:lnTo>
                    <a:pt x="165354" y="182930"/>
                  </a:lnTo>
                  <a:lnTo>
                    <a:pt x="156108" y="183146"/>
                  </a:lnTo>
                  <a:lnTo>
                    <a:pt x="115303" y="192722"/>
                  </a:lnTo>
                  <a:lnTo>
                    <a:pt x="78905" y="214718"/>
                  </a:lnTo>
                  <a:lnTo>
                    <a:pt x="60325" y="252145"/>
                  </a:lnTo>
                  <a:lnTo>
                    <a:pt x="59982" y="259511"/>
                  </a:lnTo>
                  <a:lnTo>
                    <a:pt x="60490" y="267106"/>
                  </a:lnTo>
                  <a:lnTo>
                    <a:pt x="75565" y="306882"/>
                  </a:lnTo>
                  <a:lnTo>
                    <a:pt x="101092" y="327964"/>
                  </a:lnTo>
                  <a:lnTo>
                    <a:pt x="104521" y="327710"/>
                  </a:lnTo>
                  <a:lnTo>
                    <a:pt x="111887" y="308533"/>
                  </a:lnTo>
                  <a:lnTo>
                    <a:pt x="104775" y="302818"/>
                  </a:lnTo>
                  <a:lnTo>
                    <a:pt x="86614" y="265861"/>
                  </a:lnTo>
                  <a:lnTo>
                    <a:pt x="88265" y="253796"/>
                  </a:lnTo>
                  <a:lnTo>
                    <a:pt x="115836" y="226009"/>
                  </a:lnTo>
                  <a:lnTo>
                    <a:pt x="162369" y="212826"/>
                  </a:lnTo>
                  <a:lnTo>
                    <a:pt x="173799" y="212940"/>
                  </a:lnTo>
                  <a:lnTo>
                    <a:pt x="209042" y="241223"/>
                  </a:lnTo>
                  <a:lnTo>
                    <a:pt x="211963" y="253669"/>
                  </a:lnTo>
                  <a:lnTo>
                    <a:pt x="211201" y="264464"/>
                  </a:lnTo>
                  <a:lnTo>
                    <a:pt x="210439" y="269290"/>
                  </a:lnTo>
                  <a:lnTo>
                    <a:pt x="208026" y="277418"/>
                  </a:lnTo>
                  <a:lnTo>
                    <a:pt x="204470" y="286435"/>
                  </a:lnTo>
                  <a:lnTo>
                    <a:pt x="204089" y="288721"/>
                  </a:lnTo>
                  <a:lnTo>
                    <a:pt x="205105" y="291896"/>
                  </a:lnTo>
                  <a:lnTo>
                    <a:pt x="206375" y="292912"/>
                  </a:lnTo>
                  <a:lnTo>
                    <a:pt x="210439" y="293801"/>
                  </a:lnTo>
                  <a:lnTo>
                    <a:pt x="213741" y="293420"/>
                  </a:lnTo>
                  <a:lnTo>
                    <a:pt x="235966" y="266877"/>
                  </a:lnTo>
                  <a:lnTo>
                    <a:pt x="236474" y="258241"/>
                  </a:lnTo>
                  <a:close/>
                </a:path>
                <a:path w="309245" h="609600">
                  <a:moveTo>
                    <a:pt x="305689" y="343712"/>
                  </a:moveTo>
                  <a:lnTo>
                    <a:pt x="295275" y="320344"/>
                  </a:lnTo>
                  <a:lnTo>
                    <a:pt x="257810" y="330504"/>
                  </a:lnTo>
                  <a:lnTo>
                    <a:pt x="251714" y="308152"/>
                  </a:lnTo>
                  <a:lnTo>
                    <a:pt x="250063" y="306120"/>
                  </a:lnTo>
                  <a:lnTo>
                    <a:pt x="248031" y="305485"/>
                  </a:lnTo>
                  <a:lnTo>
                    <a:pt x="242570" y="305485"/>
                  </a:lnTo>
                  <a:lnTo>
                    <a:pt x="234315" y="307644"/>
                  </a:lnTo>
                  <a:lnTo>
                    <a:pt x="231521" y="308914"/>
                  </a:lnTo>
                  <a:lnTo>
                    <a:pt x="228473" y="311962"/>
                  </a:lnTo>
                  <a:lnTo>
                    <a:pt x="227838" y="313613"/>
                  </a:lnTo>
                  <a:lnTo>
                    <a:pt x="234188" y="336981"/>
                  </a:lnTo>
                  <a:lnTo>
                    <a:pt x="135001" y="363905"/>
                  </a:lnTo>
                  <a:lnTo>
                    <a:pt x="104013" y="387527"/>
                  </a:lnTo>
                  <a:lnTo>
                    <a:pt x="100838" y="405688"/>
                  </a:lnTo>
                  <a:lnTo>
                    <a:pt x="101727" y="412927"/>
                  </a:lnTo>
                  <a:lnTo>
                    <a:pt x="120015" y="445820"/>
                  </a:lnTo>
                  <a:lnTo>
                    <a:pt x="124206" y="445693"/>
                  </a:lnTo>
                  <a:lnTo>
                    <a:pt x="139700" y="438073"/>
                  </a:lnTo>
                  <a:lnTo>
                    <a:pt x="138811" y="435660"/>
                  </a:lnTo>
                  <a:lnTo>
                    <a:pt x="133096" y="427913"/>
                  </a:lnTo>
                  <a:lnTo>
                    <a:pt x="130048" y="421690"/>
                  </a:lnTo>
                  <a:lnTo>
                    <a:pt x="127127" y="411022"/>
                  </a:lnTo>
                  <a:lnTo>
                    <a:pt x="128397" y="404672"/>
                  </a:lnTo>
                  <a:lnTo>
                    <a:pt x="132969" y="399973"/>
                  </a:lnTo>
                  <a:lnTo>
                    <a:pt x="241935" y="365302"/>
                  </a:lnTo>
                  <a:lnTo>
                    <a:pt x="253238" y="406577"/>
                  </a:lnTo>
                  <a:lnTo>
                    <a:pt x="254508" y="407720"/>
                  </a:lnTo>
                  <a:lnTo>
                    <a:pt x="258699" y="408863"/>
                  </a:lnTo>
                  <a:lnTo>
                    <a:pt x="261874" y="408482"/>
                  </a:lnTo>
                  <a:lnTo>
                    <a:pt x="268097" y="406831"/>
                  </a:lnTo>
                  <a:lnTo>
                    <a:pt x="273939" y="404291"/>
                  </a:lnTo>
                  <a:lnTo>
                    <a:pt x="275590" y="402640"/>
                  </a:lnTo>
                  <a:lnTo>
                    <a:pt x="276352" y="401116"/>
                  </a:lnTo>
                  <a:lnTo>
                    <a:pt x="276479" y="399465"/>
                  </a:lnTo>
                  <a:lnTo>
                    <a:pt x="265430" y="358825"/>
                  </a:lnTo>
                  <a:lnTo>
                    <a:pt x="303022" y="348665"/>
                  </a:lnTo>
                  <a:lnTo>
                    <a:pt x="304292" y="347649"/>
                  </a:lnTo>
                  <a:lnTo>
                    <a:pt x="305181" y="345998"/>
                  </a:lnTo>
                  <a:lnTo>
                    <a:pt x="305689" y="343712"/>
                  </a:lnTo>
                  <a:close/>
                </a:path>
                <a:path w="309245" h="609600">
                  <a:moveTo>
                    <a:pt x="309156" y="537476"/>
                  </a:moveTo>
                  <a:lnTo>
                    <a:pt x="300736" y="492277"/>
                  </a:lnTo>
                  <a:lnTo>
                    <a:pt x="284480" y="468223"/>
                  </a:lnTo>
                  <a:lnTo>
                    <a:pt x="284480" y="524052"/>
                  </a:lnTo>
                  <a:lnTo>
                    <a:pt x="284480" y="532180"/>
                  </a:lnTo>
                  <a:lnTo>
                    <a:pt x="282575" y="539038"/>
                  </a:lnTo>
                  <a:lnTo>
                    <a:pt x="280670" y="546023"/>
                  </a:lnTo>
                  <a:lnTo>
                    <a:pt x="277368" y="551992"/>
                  </a:lnTo>
                  <a:lnTo>
                    <a:pt x="272415" y="556818"/>
                  </a:lnTo>
                  <a:lnTo>
                    <a:pt x="267589" y="561771"/>
                  </a:lnTo>
                  <a:lnTo>
                    <a:pt x="261620" y="565835"/>
                  </a:lnTo>
                  <a:lnTo>
                    <a:pt x="254381" y="569010"/>
                  </a:lnTo>
                  <a:lnTo>
                    <a:pt x="247269" y="572312"/>
                  </a:lnTo>
                  <a:lnTo>
                    <a:pt x="239395" y="574979"/>
                  </a:lnTo>
                  <a:lnTo>
                    <a:pt x="205613" y="579551"/>
                  </a:lnTo>
                  <a:lnTo>
                    <a:pt x="197612" y="579424"/>
                  </a:lnTo>
                  <a:lnTo>
                    <a:pt x="163703" y="557326"/>
                  </a:lnTo>
                  <a:lnTo>
                    <a:pt x="156464" y="524687"/>
                  </a:lnTo>
                  <a:lnTo>
                    <a:pt x="158369" y="517702"/>
                  </a:lnTo>
                  <a:lnTo>
                    <a:pt x="193548" y="484301"/>
                  </a:lnTo>
                  <a:lnTo>
                    <a:pt x="229120" y="477215"/>
                  </a:lnTo>
                  <a:lnTo>
                    <a:pt x="235915" y="477215"/>
                  </a:lnTo>
                  <a:lnTo>
                    <a:pt x="243205" y="477443"/>
                  </a:lnTo>
                  <a:lnTo>
                    <a:pt x="250317" y="478840"/>
                  </a:lnTo>
                  <a:lnTo>
                    <a:pt x="256667" y="481634"/>
                  </a:lnTo>
                  <a:lnTo>
                    <a:pt x="263144" y="484301"/>
                  </a:lnTo>
                  <a:lnTo>
                    <a:pt x="282321" y="514908"/>
                  </a:lnTo>
                  <a:lnTo>
                    <a:pt x="284480" y="524052"/>
                  </a:lnTo>
                  <a:lnTo>
                    <a:pt x="284480" y="468223"/>
                  </a:lnTo>
                  <a:lnTo>
                    <a:pt x="245973" y="448652"/>
                  </a:lnTo>
                  <a:lnTo>
                    <a:pt x="228917" y="447294"/>
                  </a:lnTo>
                  <a:lnTo>
                    <a:pt x="219976" y="447700"/>
                  </a:lnTo>
                  <a:lnTo>
                    <a:pt x="174574" y="459371"/>
                  </a:lnTo>
                  <a:lnTo>
                    <a:pt x="143637" y="483412"/>
                  </a:lnTo>
                  <a:lnTo>
                    <a:pt x="131572" y="527596"/>
                  </a:lnTo>
                  <a:lnTo>
                    <a:pt x="132473" y="536524"/>
                  </a:lnTo>
                  <a:lnTo>
                    <a:pt x="148463" y="579297"/>
                  </a:lnTo>
                  <a:lnTo>
                    <a:pt x="179374" y="603465"/>
                  </a:lnTo>
                  <a:lnTo>
                    <a:pt x="212013" y="609282"/>
                  </a:lnTo>
                  <a:lnTo>
                    <a:pt x="220954" y="608926"/>
                  </a:lnTo>
                  <a:lnTo>
                    <a:pt x="266179" y="597281"/>
                  </a:lnTo>
                  <a:lnTo>
                    <a:pt x="297053" y="573074"/>
                  </a:lnTo>
                  <a:lnTo>
                    <a:pt x="308356" y="545515"/>
                  </a:lnTo>
                  <a:lnTo>
                    <a:pt x="309156" y="537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9224" y="4394072"/>
              <a:ext cx="182118" cy="95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801" y="5503163"/>
              <a:ext cx="1235202" cy="103412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60191" y="5935852"/>
              <a:ext cx="730885" cy="646430"/>
            </a:xfrm>
            <a:custGeom>
              <a:avLst/>
              <a:gdLst/>
              <a:ahLst/>
              <a:cxnLst/>
              <a:rect l="l" t="t" r="r" b="b"/>
              <a:pathLst>
                <a:path w="730885" h="646429">
                  <a:moveTo>
                    <a:pt x="278511" y="111633"/>
                  </a:moveTo>
                  <a:lnTo>
                    <a:pt x="258572" y="93091"/>
                  </a:lnTo>
                  <a:lnTo>
                    <a:pt x="256667" y="93091"/>
                  </a:lnTo>
                  <a:lnTo>
                    <a:pt x="255143" y="93726"/>
                  </a:lnTo>
                  <a:lnTo>
                    <a:pt x="171704" y="187706"/>
                  </a:lnTo>
                  <a:lnTo>
                    <a:pt x="133223" y="231775"/>
                  </a:lnTo>
                  <a:lnTo>
                    <a:pt x="133096" y="231648"/>
                  </a:lnTo>
                  <a:lnTo>
                    <a:pt x="144399" y="189369"/>
                  </a:lnTo>
                  <a:lnTo>
                    <a:pt x="180086" y="41402"/>
                  </a:lnTo>
                  <a:lnTo>
                    <a:pt x="180721" y="37846"/>
                  </a:lnTo>
                  <a:lnTo>
                    <a:pt x="181229" y="31877"/>
                  </a:lnTo>
                  <a:lnTo>
                    <a:pt x="181102" y="29210"/>
                  </a:lnTo>
                  <a:lnTo>
                    <a:pt x="155194" y="635"/>
                  </a:lnTo>
                  <a:lnTo>
                    <a:pt x="148463" y="0"/>
                  </a:lnTo>
                  <a:lnTo>
                    <a:pt x="145288" y="1651"/>
                  </a:lnTo>
                  <a:lnTo>
                    <a:pt x="1143" y="163957"/>
                  </a:lnTo>
                  <a:lnTo>
                    <a:pt x="254" y="165354"/>
                  </a:lnTo>
                  <a:lnTo>
                    <a:pt x="0" y="167132"/>
                  </a:lnTo>
                  <a:lnTo>
                    <a:pt x="254" y="168148"/>
                  </a:lnTo>
                  <a:lnTo>
                    <a:pt x="116205" y="80391"/>
                  </a:lnTo>
                  <a:lnTo>
                    <a:pt x="150622" y="40640"/>
                  </a:lnTo>
                  <a:lnTo>
                    <a:pt x="150876" y="40894"/>
                  </a:lnTo>
                  <a:lnTo>
                    <a:pt x="148590" y="48260"/>
                  </a:lnTo>
                  <a:lnTo>
                    <a:pt x="140208" y="79629"/>
                  </a:lnTo>
                  <a:lnTo>
                    <a:pt x="138557" y="87122"/>
                  </a:lnTo>
                  <a:lnTo>
                    <a:pt x="102870" y="236601"/>
                  </a:lnTo>
                  <a:lnTo>
                    <a:pt x="102108" y="241046"/>
                  </a:lnTo>
                  <a:lnTo>
                    <a:pt x="101346" y="248285"/>
                  </a:lnTo>
                  <a:lnTo>
                    <a:pt x="101346" y="251460"/>
                  </a:lnTo>
                  <a:lnTo>
                    <a:pt x="124841" y="278130"/>
                  </a:lnTo>
                  <a:lnTo>
                    <a:pt x="128270" y="278130"/>
                  </a:lnTo>
                  <a:lnTo>
                    <a:pt x="129921" y="277876"/>
                  </a:lnTo>
                  <a:lnTo>
                    <a:pt x="133350" y="276479"/>
                  </a:lnTo>
                  <a:lnTo>
                    <a:pt x="135001" y="275209"/>
                  </a:lnTo>
                  <a:lnTo>
                    <a:pt x="278003" y="114046"/>
                  </a:lnTo>
                  <a:lnTo>
                    <a:pt x="278511" y="111633"/>
                  </a:lnTo>
                  <a:close/>
                </a:path>
                <a:path w="730885" h="646429">
                  <a:moveTo>
                    <a:pt x="386080" y="275082"/>
                  </a:moveTo>
                  <a:lnTo>
                    <a:pt x="364617" y="256667"/>
                  </a:lnTo>
                  <a:lnTo>
                    <a:pt x="362458" y="257683"/>
                  </a:lnTo>
                  <a:lnTo>
                    <a:pt x="292989" y="346456"/>
                  </a:lnTo>
                  <a:lnTo>
                    <a:pt x="283883" y="348348"/>
                  </a:lnTo>
                  <a:lnTo>
                    <a:pt x="275463" y="349605"/>
                  </a:lnTo>
                  <a:lnTo>
                    <a:pt x="267690" y="350253"/>
                  </a:lnTo>
                  <a:lnTo>
                    <a:pt x="260604" y="350266"/>
                  </a:lnTo>
                  <a:lnTo>
                    <a:pt x="251714" y="349885"/>
                  </a:lnTo>
                  <a:lnTo>
                    <a:pt x="225933" y="322199"/>
                  </a:lnTo>
                  <a:lnTo>
                    <a:pt x="226441" y="312420"/>
                  </a:lnTo>
                  <a:lnTo>
                    <a:pt x="227711" y="307467"/>
                  </a:lnTo>
                  <a:lnTo>
                    <a:pt x="232537" y="296926"/>
                  </a:lnTo>
                  <a:lnTo>
                    <a:pt x="236601" y="290576"/>
                  </a:lnTo>
                  <a:lnTo>
                    <a:pt x="300355" y="209042"/>
                  </a:lnTo>
                  <a:lnTo>
                    <a:pt x="300609" y="208280"/>
                  </a:lnTo>
                  <a:lnTo>
                    <a:pt x="279146" y="189865"/>
                  </a:lnTo>
                  <a:lnTo>
                    <a:pt x="277749" y="190373"/>
                  </a:lnTo>
                  <a:lnTo>
                    <a:pt x="216662" y="268097"/>
                  </a:lnTo>
                  <a:lnTo>
                    <a:pt x="195453" y="308356"/>
                  </a:lnTo>
                  <a:lnTo>
                    <a:pt x="195072" y="323596"/>
                  </a:lnTo>
                  <a:lnTo>
                    <a:pt x="196723" y="330962"/>
                  </a:lnTo>
                  <a:lnTo>
                    <a:pt x="223850" y="362940"/>
                  </a:lnTo>
                  <a:lnTo>
                    <a:pt x="259880" y="371462"/>
                  </a:lnTo>
                  <a:lnTo>
                    <a:pt x="268947" y="370903"/>
                  </a:lnTo>
                  <a:lnTo>
                    <a:pt x="278638" y="369570"/>
                  </a:lnTo>
                  <a:lnTo>
                    <a:pt x="265557" y="386207"/>
                  </a:lnTo>
                  <a:lnTo>
                    <a:pt x="264668" y="387731"/>
                  </a:lnTo>
                  <a:lnTo>
                    <a:pt x="264414" y="389128"/>
                  </a:lnTo>
                  <a:lnTo>
                    <a:pt x="265557" y="392049"/>
                  </a:lnTo>
                  <a:lnTo>
                    <a:pt x="270510" y="397129"/>
                  </a:lnTo>
                  <a:lnTo>
                    <a:pt x="276352" y="401447"/>
                  </a:lnTo>
                  <a:lnTo>
                    <a:pt x="280670" y="403860"/>
                  </a:lnTo>
                  <a:lnTo>
                    <a:pt x="283972" y="404368"/>
                  </a:lnTo>
                  <a:lnTo>
                    <a:pt x="285369" y="403860"/>
                  </a:lnTo>
                  <a:lnTo>
                    <a:pt x="286004" y="403352"/>
                  </a:lnTo>
                  <a:lnTo>
                    <a:pt x="385826" y="275844"/>
                  </a:lnTo>
                  <a:lnTo>
                    <a:pt x="386080" y="275082"/>
                  </a:lnTo>
                  <a:close/>
                </a:path>
                <a:path w="730885" h="646429">
                  <a:moveTo>
                    <a:pt x="500253" y="356870"/>
                  </a:moveTo>
                  <a:lnTo>
                    <a:pt x="485775" y="339344"/>
                  </a:lnTo>
                  <a:lnTo>
                    <a:pt x="482981" y="337312"/>
                  </a:lnTo>
                  <a:lnTo>
                    <a:pt x="479933" y="335661"/>
                  </a:lnTo>
                  <a:lnTo>
                    <a:pt x="473456" y="333121"/>
                  </a:lnTo>
                  <a:lnTo>
                    <a:pt x="469773" y="332486"/>
                  </a:lnTo>
                  <a:lnTo>
                    <a:pt x="461391" y="332232"/>
                  </a:lnTo>
                  <a:lnTo>
                    <a:pt x="456565" y="332613"/>
                  </a:lnTo>
                  <a:lnTo>
                    <a:pt x="445643" y="334772"/>
                  </a:lnTo>
                  <a:lnTo>
                    <a:pt x="439293" y="336550"/>
                  </a:lnTo>
                  <a:lnTo>
                    <a:pt x="431927" y="339217"/>
                  </a:lnTo>
                  <a:lnTo>
                    <a:pt x="446151" y="319532"/>
                  </a:lnTo>
                  <a:lnTo>
                    <a:pt x="427482" y="302768"/>
                  </a:lnTo>
                  <a:lnTo>
                    <a:pt x="425831" y="303149"/>
                  </a:lnTo>
                  <a:lnTo>
                    <a:pt x="424561" y="304038"/>
                  </a:lnTo>
                  <a:lnTo>
                    <a:pt x="330708" y="434721"/>
                  </a:lnTo>
                  <a:lnTo>
                    <a:pt x="329819" y="436372"/>
                  </a:lnTo>
                  <a:lnTo>
                    <a:pt x="330073" y="438785"/>
                  </a:lnTo>
                  <a:lnTo>
                    <a:pt x="351790" y="453644"/>
                  </a:lnTo>
                  <a:lnTo>
                    <a:pt x="353314" y="453136"/>
                  </a:lnTo>
                  <a:lnTo>
                    <a:pt x="353949" y="452628"/>
                  </a:lnTo>
                  <a:lnTo>
                    <a:pt x="415925" y="366395"/>
                  </a:lnTo>
                  <a:lnTo>
                    <a:pt x="423164" y="363474"/>
                  </a:lnTo>
                  <a:lnTo>
                    <a:pt x="429387" y="361315"/>
                  </a:lnTo>
                  <a:lnTo>
                    <a:pt x="440182" y="358013"/>
                  </a:lnTo>
                  <a:lnTo>
                    <a:pt x="445008" y="356997"/>
                  </a:lnTo>
                  <a:lnTo>
                    <a:pt x="453263" y="356235"/>
                  </a:lnTo>
                  <a:lnTo>
                    <a:pt x="456819" y="356362"/>
                  </a:lnTo>
                  <a:lnTo>
                    <a:pt x="481457" y="376047"/>
                  </a:lnTo>
                  <a:lnTo>
                    <a:pt x="483743" y="377317"/>
                  </a:lnTo>
                  <a:lnTo>
                    <a:pt x="485140" y="377063"/>
                  </a:lnTo>
                  <a:lnTo>
                    <a:pt x="487807" y="375539"/>
                  </a:lnTo>
                  <a:lnTo>
                    <a:pt x="492379" y="370078"/>
                  </a:lnTo>
                  <a:lnTo>
                    <a:pt x="499110" y="360172"/>
                  </a:lnTo>
                  <a:lnTo>
                    <a:pt x="500253" y="356870"/>
                  </a:lnTo>
                  <a:close/>
                </a:path>
                <a:path w="730885" h="646429">
                  <a:moveTo>
                    <a:pt x="592709" y="426466"/>
                  </a:moveTo>
                  <a:lnTo>
                    <a:pt x="569214" y="395986"/>
                  </a:lnTo>
                  <a:lnTo>
                    <a:pt x="527685" y="380365"/>
                  </a:lnTo>
                  <a:lnTo>
                    <a:pt x="514858" y="382270"/>
                  </a:lnTo>
                  <a:lnTo>
                    <a:pt x="484378" y="412496"/>
                  </a:lnTo>
                  <a:lnTo>
                    <a:pt x="482600" y="423545"/>
                  </a:lnTo>
                  <a:lnTo>
                    <a:pt x="482727" y="428879"/>
                  </a:lnTo>
                  <a:lnTo>
                    <a:pt x="509778" y="479933"/>
                  </a:lnTo>
                  <a:lnTo>
                    <a:pt x="512191" y="483997"/>
                  </a:lnTo>
                  <a:lnTo>
                    <a:pt x="515874" y="492125"/>
                  </a:lnTo>
                  <a:lnTo>
                    <a:pt x="516890" y="496189"/>
                  </a:lnTo>
                  <a:lnTo>
                    <a:pt x="517398" y="503809"/>
                  </a:lnTo>
                  <a:lnTo>
                    <a:pt x="516255" y="507619"/>
                  </a:lnTo>
                  <a:lnTo>
                    <a:pt x="491744" y="522351"/>
                  </a:lnTo>
                  <a:lnTo>
                    <a:pt x="487934" y="521716"/>
                  </a:lnTo>
                  <a:lnTo>
                    <a:pt x="455168" y="498348"/>
                  </a:lnTo>
                  <a:lnTo>
                    <a:pt x="444246" y="478536"/>
                  </a:lnTo>
                  <a:lnTo>
                    <a:pt x="443103" y="476758"/>
                  </a:lnTo>
                  <a:lnTo>
                    <a:pt x="426212" y="495046"/>
                  </a:lnTo>
                  <a:lnTo>
                    <a:pt x="427101" y="498475"/>
                  </a:lnTo>
                  <a:lnTo>
                    <a:pt x="453644" y="530352"/>
                  </a:lnTo>
                  <a:lnTo>
                    <a:pt x="489077" y="547243"/>
                  </a:lnTo>
                  <a:lnTo>
                    <a:pt x="496443" y="548132"/>
                  </a:lnTo>
                  <a:lnTo>
                    <a:pt x="510667" y="546989"/>
                  </a:lnTo>
                  <a:lnTo>
                    <a:pt x="542925" y="519811"/>
                  </a:lnTo>
                  <a:lnTo>
                    <a:pt x="546989" y="503301"/>
                  </a:lnTo>
                  <a:lnTo>
                    <a:pt x="546735" y="498094"/>
                  </a:lnTo>
                  <a:lnTo>
                    <a:pt x="544449" y="487934"/>
                  </a:lnTo>
                  <a:lnTo>
                    <a:pt x="542417" y="483108"/>
                  </a:lnTo>
                  <a:lnTo>
                    <a:pt x="534162" y="468884"/>
                  </a:lnTo>
                  <a:lnTo>
                    <a:pt x="518922" y="447040"/>
                  </a:lnTo>
                  <a:lnTo>
                    <a:pt x="516509" y="442849"/>
                  </a:lnTo>
                  <a:lnTo>
                    <a:pt x="512826" y="434721"/>
                  </a:lnTo>
                  <a:lnTo>
                    <a:pt x="511810" y="430657"/>
                  </a:lnTo>
                  <a:lnTo>
                    <a:pt x="511302" y="422783"/>
                  </a:lnTo>
                  <a:lnTo>
                    <a:pt x="512445" y="418973"/>
                  </a:lnTo>
                  <a:lnTo>
                    <a:pt x="533527" y="405003"/>
                  </a:lnTo>
                  <a:lnTo>
                    <a:pt x="537083" y="405384"/>
                  </a:lnTo>
                  <a:lnTo>
                    <a:pt x="571119" y="431927"/>
                  </a:lnTo>
                  <a:lnTo>
                    <a:pt x="576199" y="441960"/>
                  </a:lnTo>
                  <a:lnTo>
                    <a:pt x="577088" y="443357"/>
                  </a:lnTo>
                  <a:lnTo>
                    <a:pt x="577977" y="443992"/>
                  </a:lnTo>
                  <a:lnTo>
                    <a:pt x="579247" y="444500"/>
                  </a:lnTo>
                  <a:lnTo>
                    <a:pt x="581533" y="444246"/>
                  </a:lnTo>
                  <a:lnTo>
                    <a:pt x="583311" y="443103"/>
                  </a:lnTo>
                  <a:lnTo>
                    <a:pt x="585216" y="441071"/>
                  </a:lnTo>
                  <a:lnTo>
                    <a:pt x="590169" y="433959"/>
                  </a:lnTo>
                  <a:lnTo>
                    <a:pt x="592455" y="428879"/>
                  </a:lnTo>
                  <a:lnTo>
                    <a:pt x="592709" y="426466"/>
                  </a:lnTo>
                  <a:close/>
                </a:path>
                <a:path w="730885" h="646429">
                  <a:moveTo>
                    <a:pt x="730808" y="528726"/>
                  </a:moveTo>
                  <a:lnTo>
                    <a:pt x="715213" y="491121"/>
                  </a:lnTo>
                  <a:lnTo>
                    <a:pt x="703503" y="480809"/>
                  </a:lnTo>
                  <a:lnTo>
                    <a:pt x="703503" y="530606"/>
                  </a:lnTo>
                  <a:lnTo>
                    <a:pt x="701967" y="539534"/>
                  </a:lnTo>
                  <a:lnTo>
                    <a:pt x="698601" y="548805"/>
                  </a:lnTo>
                  <a:lnTo>
                    <a:pt x="693420" y="558419"/>
                  </a:lnTo>
                  <a:lnTo>
                    <a:pt x="649351" y="532130"/>
                  </a:lnTo>
                  <a:lnTo>
                    <a:pt x="618490" y="513715"/>
                  </a:lnTo>
                  <a:lnTo>
                    <a:pt x="622046" y="508254"/>
                  </a:lnTo>
                  <a:lnTo>
                    <a:pt x="626110" y="503428"/>
                  </a:lnTo>
                  <a:lnTo>
                    <a:pt x="630936" y="499364"/>
                  </a:lnTo>
                  <a:lnTo>
                    <a:pt x="635762" y="495173"/>
                  </a:lnTo>
                  <a:lnTo>
                    <a:pt x="640969" y="492125"/>
                  </a:lnTo>
                  <a:lnTo>
                    <a:pt x="646430" y="490220"/>
                  </a:lnTo>
                  <a:lnTo>
                    <a:pt x="651891" y="488188"/>
                  </a:lnTo>
                  <a:lnTo>
                    <a:pt x="690511" y="500100"/>
                  </a:lnTo>
                  <a:lnTo>
                    <a:pt x="703503" y="530606"/>
                  </a:lnTo>
                  <a:lnTo>
                    <a:pt x="703503" y="480809"/>
                  </a:lnTo>
                  <a:lnTo>
                    <a:pt x="664972" y="464312"/>
                  </a:lnTo>
                  <a:lnTo>
                    <a:pt x="657313" y="463702"/>
                  </a:lnTo>
                  <a:lnTo>
                    <a:pt x="649795" y="463931"/>
                  </a:lnTo>
                  <a:lnTo>
                    <a:pt x="614133" y="477748"/>
                  </a:lnTo>
                  <a:lnTo>
                    <a:pt x="583946" y="512064"/>
                  </a:lnTo>
                  <a:lnTo>
                    <a:pt x="568833" y="547497"/>
                  </a:lnTo>
                  <a:lnTo>
                    <a:pt x="566635" y="563587"/>
                  </a:lnTo>
                  <a:lnTo>
                    <a:pt x="566902" y="571246"/>
                  </a:lnTo>
                  <a:lnTo>
                    <a:pt x="586524" y="611517"/>
                  </a:lnTo>
                  <a:lnTo>
                    <a:pt x="620903" y="635012"/>
                  </a:lnTo>
                  <a:lnTo>
                    <a:pt x="660781" y="646277"/>
                  </a:lnTo>
                  <a:lnTo>
                    <a:pt x="662940" y="646353"/>
                  </a:lnTo>
                  <a:lnTo>
                    <a:pt x="664718" y="645896"/>
                  </a:lnTo>
                  <a:lnTo>
                    <a:pt x="670179" y="641223"/>
                  </a:lnTo>
                  <a:lnTo>
                    <a:pt x="670941" y="640308"/>
                  </a:lnTo>
                  <a:lnTo>
                    <a:pt x="675995" y="627938"/>
                  </a:lnTo>
                  <a:lnTo>
                    <a:pt x="675767" y="627316"/>
                  </a:lnTo>
                  <a:lnTo>
                    <a:pt x="664718" y="623620"/>
                  </a:lnTo>
                  <a:lnTo>
                    <a:pt x="660908" y="622985"/>
                  </a:lnTo>
                  <a:lnTo>
                    <a:pt x="614299" y="603948"/>
                  </a:lnTo>
                  <a:lnTo>
                    <a:pt x="594741" y="567905"/>
                  </a:lnTo>
                  <a:lnTo>
                    <a:pt x="595249" y="561086"/>
                  </a:lnTo>
                  <a:lnTo>
                    <a:pt x="599567" y="547116"/>
                  </a:lnTo>
                  <a:lnTo>
                    <a:pt x="602869" y="539750"/>
                  </a:lnTo>
                  <a:lnTo>
                    <a:pt x="607441" y="532130"/>
                  </a:lnTo>
                  <a:lnTo>
                    <a:pt x="700405" y="587705"/>
                  </a:lnTo>
                  <a:lnTo>
                    <a:pt x="703199" y="588225"/>
                  </a:lnTo>
                  <a:lnTo>
                    <a:pt x="726516" y="556069"/>
                  </a:lnTo>
                  <a:lnTo>
                    <a:pt x="730783" y="535432"/>
                  </a:lnTo>
                  <a:lnTo>
                    <a:pt x="730808" y="528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22473" y="4319396"/>
            <a:ext cx="134429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25" dirty="0">
                <a:solidFill>
                  <a:srgbClr val="1F497D"/>
                </a:solidFill>
                <a:latin typeface="Calibri"/>
                <a:cs typeface="Calibri"/>
              </a:rPr>
              <a:t>Patient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50138"/>
            <a:ext cx="8124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Tracking medication</a:t>
            </a:r>
            <a:r>
              <a:rPr spc="-10" dirty="0"/>
              <a:t> </a:t>
            </a:r>
            <a:r>
              <a:rPr spc="-5" dirty="0"/>
              <a:t>history</a:t>
            </a:r>
            <a:r>
              <a:rPr dirty="0"/>
              <a:t> and</a:t>
            </a:r>
            <a:r>
              <a:rPr spc="15" dirty="0"/>
              <a:t> </a:t>
            </a:r>
            <a:r>
              <a:rPr spc="-5" dirty="0"/>
              <a:t>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600200"/>
            <a:ext cx="7807959" cy="566244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000" dirty="0">
                <a:latin typeface="Calibri"/>
                <a:cs typeface="Calibri"/>
              </a:rPr>
              <a:t>Important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pieces:</a:t>
            </a:r>
            <a:endParaRPr lang="en-US" sz="3000" spc="-5" dirty="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Medication name (e.g. prescriptions, eye drops, creams, over-the-counter, vitamins, herbals, etc.)</a:t>
            </a:r>
          </a:p>
          <a:p>
            <a:pPr marL="820419" indent="-285750">
              <a:lnSpc>
                <a:spcPct val="100000"/>
              </a:lnSpc>
              <a:spcBef>
                <a:spcPts val="385"/>
              </a:spcBef>
              <a:buClr>
                <a:srgbClr val="0070C0"/>
              </a:buClr>
              <a:buSzPct val="107692"/>
              <a:buFont typeface="Arial MT"/>
              <a:buChar char="–"/>
              <a:tabLst>
                <a:tab pos="821055" algn="l"/>
              </a:tabLst>
            </a:pPr>
            <a:r>
              <a:rPr lang="en-US" sz="3000" spc="-10" dirty="0">
                <a:cs typeface="Calibri"/>
              </a:rPr>
              <a:t>Both regular and ‘as-needed’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Reason for use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Directions and how it is taken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When it started and expected duration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Who prescribed it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The effect – both good (i.e. work as expected) and bad (i.e. side effects)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50138"/>
            <a:ext cx="8124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Tracking medication</a:t>
            </a:r>
            <a:r>
              <a:rPr spc="-10" dirty="0"/>
              <a:t> </a:t>
            </a:r>
            <a:r>
              <a:rPr spc="-5" dirty="0"/>
              <a:t>history</a:t>
            </a:r>
            <a:r>
              <a:rPr dirty="0"/>
              <a:t> and</a:t>
            </a:r>
            <a:r>
              <a:rPr spc="15" dirty="0"/>
              <a:t> </a:t>
            </a:r>
            <a:r>
              <a:rPr spc="-5" dirty="0"/>
              <a:t>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568271"/>
            <a:ext cx="8124190" cy="466473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en-US" sz="3000" dirty="0">
                <a:cs typeface="Calibri"/>
              </a:rPr>
              <a:t>Important</a:t>
            </a:r>
            <a:r>
              <a:rPr lang="en-US" sz="3000" spc="-40" dirty="0">
                <a:cs typeface="Calibri"/>
              </a:rPr>
              <a:t> </a:t>
            </a:r>
            <a:r>
              <a:rPr lang="en-US" sz="3000" spc="-5" dirty="0">
                <a:cs typeface="Calibri"/>
              </a:rPr>
              <a:t>pieces: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Changes in doses, when and reasons why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Medications that have been tried in the past but are no longer being taken and why (a side effect? didn’t work?)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Allergies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Intolerances (severe side effects)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Medications a health care provider has said not to use and why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33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463" y="762000"/>
            <a:ext cx="703253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What</a:t>
            </a:r>
            <a:r>
              <a:rPr sz="4000" spc="-15" dirty="0"/>
              <a:t> </a:t>
            </a:r>
            <a:r>
              <a:rPr sz="4000" spc="-5" dirty="0"/>
              <a:t>is</a:t>
            </a:r>
            <a:r>
              <a:rPr sz="4000" spc="-15" dirty="0"/>
              <a:t> </a:t>
            </a:r>
            <a:r>
              <a:rPr sz="4000" spc="-5" dirty="0"/>
              <a:t>considered a</a:t>
            </a:r>
            <a:r>
              <a:rPr sz="4000" spc="-15" dirty="0"/>
              <a:t> </a:t>
            </a:r>
            <a:r>
              <a:rPr sz="4000" spc="-5" dirty="0"/>
              <a:t>medi</a:t>
            </a:r>
            <a:r>
              <a:rPr lang="en-US" sz="4000" spc="-5" dirty="0"/>
              <a:t>cation</a:t>
            </a:r>
            <a:r>
              <a:rPr sz="4000" spc="-5" dirty="0"/>
              <a:t>?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126729" cy="409823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87070" marR="687070" indent="-344805">
              <a:lnSpc>
                <a:spcPct val="102000"/>
              </a:lnSpc>
              <a:spcBef>
                <a:spcPts val="40"/>
              </a:spcBef>
              <a:buClr>
                <a:srgbClr val="0070C0"/>
              </a:buClr>
              <a:buChar char="•"/>
              <a:tabLst>
                <a:tab pos="687705" algn="l"/>
                <a:tab pos="688340" algn="l"/>
              </a:tabLst>
            </a:pPr>
            <a:r>
              <a:rPr sz="2600" spc="-5" dirty="0"/>
              <a:t>Prescription</a:t>
            </a:r>
            <a:r>
              <a:rPr sz="2600" dirty="0"/>
              <a:t> </a:t>
            </a:r>
            <a:r>
              <a:rPr sz="2600" spc="-5" dirty="0"/>
              <a:t>medic</a:t>
            </a:r>
            <a:r>
              <a:rPr lang="en-US" sz="2600" spc="-5" dirty="0"/>
              <a:t>ations</a:t>
            </a:r>
            <a:r>
              <a:rPr sz="2600" spc="5" dirty="0"/>
              <a:t> </a:t>
            </a:r>
            <a:r>
              <a:rPr sz="2600" dirty="0"/>
              <a:t>–</a:t>
            </a:r>
            <a:r>
              <a:rPr sz="2600" spc="5" dirty="0"/>
              <a:t> </a:t>
            </a:r>
            <a:r>
              <a:rPr sz="2600" spc="-5" dirty="0"/>
              <a:t>such</a:t>
            </a:r>
            <a:r>
              <a:rPr sz="2600" spc="10" dirty="0"/>
              <a:t> </a:t>
            </a:r>
            <a:r>
              <a:rPr sz="2600" dirty="0"/>
              <a:t>as</a:t>
            </a:r>
            <a:r>
              <a:rPr sz="2600" spc="-5" dirty="0"/>
              <a:t> antibiotics,</a:t>
            </a:r>
            <a:r>
              <a:rPr sz="2600" spc="10" dirty="0"/>
              <a:t> </a:t>
            </a:r>
            <a:r>
              <a:rPr sz="2600" spc="-5" dirty="0"/>
              <a:t>blood </a:t>
            </a:r>
            <a:r>
              <a:rPr sz="2600" spc="-570" dirty="0"/>
              <a:t> </a:t>
            </a:r>
            <a:r>
              <a:rPr sz="2600" spc="-5" dirty="0"/>
              <a:t>pressure</a:t>
            </a:r>
            <a:r>
              <a:rPr sz="2600" spc="-10" dirty="0"/>
              <a:t> </a:t>
            </a:r>
            <a:r>
              <a:rPr sz="2600" spc="-5" dirty="0"/>
              <a:t>medic</a:t>
            </a:r>
            <a:r>
              <a:rPr lang="en-US" sz="2600" spc="-5" dirty="0"/>
              <a:t>ations</a:t>
            </a:r>
          </a:p>
          <a:p>
            <a:pPr marL="687070" marR="687070" indent="-344805">
              <a:lnSpc>
                <a:spcPct val="102000"/>
              </a:lnSpc>
              <a:spcBef>
                <a:spcPts val="40"/>
              </a:spcBef>
              <a:buClr>
                <a:srgbClr val="0070C0"/>
              </a:buClr>
              <a:buChar char="•"/>
              <a:tabLst>
                <a:tab pos="687705" algn="l"/>
                <a:tab pos="688340" algn="l"/>
              </a:tabLst>
            </a:pPr>
            <a:r>
              <a:rPr sz="2600" spc="-5" dirty="0"/>
              <a:t>Over </a:t>
            </a:r>
            <a:r>
              <a:rPr sz="2600" dirty="0"/>
              <a:t>the </a:t>
            </a:r>
            <a:r>
              <a:rPr sz="2600" spc="-5" dirty="0"/>
              <a:t>counter (OTC) </a:t>
            </a:r>
            <a:r>
              <a:rPr lang="en-US" sz="2600" spc="-5" dirty="0"/>
              <a:t>products </a:t>
            </a:r>
            <a:r>
              <a:rPr sz="2600" dirty="0"/>
              <a:t>– </a:t>
            </a:r>
            <a:r>
              <a:rPr sz="2600" spc="-5" dirty="0"/>
              <a:t>such </a:t>
            </a:r>
            <a:r>
              <a:rPr sz="2600" dirty="0"/>
              <a:t>as allergy, cough and </a:t>
            </a:r>
            <a:r>
              <a:rPr sz="2600" spc="-575" dirty="0"/>
              <a:t> </a:t>
            </a:r>
            <a:r>
              <a:rPr sz="2600" dirty="0"/>
              <a:t>cold,</a:t>
            </a:r>
            <a:r>
              <a:rPr sz="2600" spc="-10" dirty="0"/>
              <a:t> </a:t>
            </a:r>
            <a:r>
              <a:rPr sz="2600" spc="-5" dirty="0"/>
              <a:t>headache,</a:t>
            </a:r>
            <a:r>
              <a:rPr sz="2600" dirty="0"/>
              <a:t> </a:t>
            </a:r>
            <a:r>
              <a:rPr sz="2600" spc="-5" dirty="0"/>
              <a:t>pain medi</a:t>
            </a:r>
            <a:r>
              <a:rPr lang="en-US" sz="2600" spc="-5" dirty="0"/>
              <a:t>cations</a:t>
            </a:r>
            <a:endParaRPr sz="2600" dirty="0"/>
          </a:p>
          <a:p>
            <a:pPr marL="687070" indent="-344805">
              <a:lnSpc>
                <a:spcPct val="100000"/>
              </a:lnSpc>
              <a:spcBef>
                <a:spcPts val="865"/>
              </a:spcBef>
              <a:buClr>
                <a:srgbClr val="0070C0"/>
              </a:buClr>
              <a:buChar char="•"/>
              <a:tabLst>
                <a:tab pos="687705" algn="l"/>
                <a:tab pos="688340" algn="l"/>
              </a:tabLst>
            </a:pPr>
            <a:r>
              <a:rPr sz="2600" spc="-5" dirty="0"/>
              <a:t>Vitamins</a:t>
            </a:r>
            <a:r>
              <a:rPr sz="2600" spc="-15" dirty="0"/>
              <a:t> </a:t>
            </a:r>
            <a:r>
              <a:rPr sz="2600" spc="-5" dirty="0"/>
              <a:t>and</a:t>
            </a:r>
            <a:r>
              <a:rPr sz="2600" spc="-20" dirty="0"/>
              <a:t> </a:t>
            </a:r>
            <a:r>
              <a:rPr sz="2600" spc="-5" dirty="0"/>
              <a:t>minerals</a:t>
            </a:r>
            <a:endParaRPr sz="2600" dirty="0"/>
          </a:p>
          <a:p>
            <a:pPr marL="687070" marR="988060" indent="-344805">
              <a:lnSpc>
                <a:spcPct val="101899"/>
              </a:lnSpc>
              <a:spcBef>
                <a:spcPts val="805"/>
              </a:spcBef>
              <a:buClr>
                <a:srgbClr val="0070C0"/>
              </a:buClr>
              <a:buChar char="•"/>
              <a:tabLst>
                <a:tab pos="687705" algn="l"/>
                <a:tab pos="688340" algn="l"/>
              </a:tabLst>
            </a:pPr>
            <a:r>
              <a:rPr sz="2600" dirty="0"/>
              <a:t>Natural</a:t>
            </a:r>
            <a:r>
              <a:rPr sz="2600" spc="-5" dirty="0"/>
              <a:t> health</a:t>
            </a:r>
            <a:r>
              <a:rPr sz="2600" dirty="0"/>
              <a:t> </a:t>
            </a:r>
            <a:r>
              <a:rPr sz="2600" spc="-5" dirty="0"/>
              <a:t>products</a:t>
            </a:r>
            <a:r>
              <a:rPr sz="2600" dirty="0"/>
              <a:t> –</a:t>
            </a:r>
            <a:r>
              <a:rPr sz="2600" spc="-5" dirty="0"/>
              <a:t> herbals,</a:t>
            </a:r>
            <a:r>
              <a:rPr sz="2600" dirty="0"/>
              <a:t> </a:t>
            </a:r>
            <a:r>
              <a:rPr sz="2600" spc="-5" dirty="0"/>
              <a:t>homeopathic</a:t>
            </a:r>
            <a:endParaRPr lang="en-US" sz="2600" spc="-5" dirty="0"/>
          </a:p>
          <a:p>
            <a:pPr marL="687070" marR="988060" indent="-344805">
              <a:lnSpc>
                <a:spcPct val="101899"/>
              </a:lnSpc>
              <a:spcBef>
                <a:spcPts val="805"/>
              </a:spcBef>
              <a:buClr>
                <a:srgbClr val="0070C0"/>
              </a:buClr>
              <a:buChar char="•"/>
              <a:tabLst>
                <a:tab pos="687705" algn="l"/>
                <a:tab pos="688340" algn="l"/>
              </a:tabLst>
            </a:pPr>
            <a:r>
              <a:rPr sz="2600" spc="-5" dirty="0"/>
              <a:t>Traditional </a:t>
            </a:r>
            <a:r>
              <a:rPr sz="2600" dirty="0"/>
              <a:t>medicines – </a:t>
            </a:r>
            <a:r>
              <a:rPr sz="2600" spc="-5" dirty="0"/>
              <a:t>ones that </a:t>
            </a:r>
            <a:r>
              <a:rPr sz="2600" dirty="0"/>
              <a:t>are </a:t>
            </a:r>
            <a:r>
              <a:rPr sz="2600" spc="-5" dirty="0"/>
              <a:t>specific </a:t>
            </a:r>
            <a:r>
              <a:rPr sz="2600" dirty="0"/>
              <a:t>to certain </a:t>
            </a:r>
            <a:r>
              <a:rPr sz="2600" spc="-575" dirty="0"/>
              <a:t> </a:t>
            </a:r>
            <a:r>
              <a:rPr sz="2600" dirty="0"/>
              <a:t>countries</a:t>
            </a:r>
            <a:r>
              <a:rPr sz="2600" spc="-5" dirty="0"/>
              <a:t> </a:t>
            </a:r>
            <a:r>
              <a:rPr sz="2600" spc="-15" dirty="0"/>
              <a:t>or</a:t>
            </a:r>
            <a:r>
              <a:rPr sz="2600" dirty="0"/>
              <a:t> </a:t>
            </a:r>
            <a:r>
              <a:rPr sz="2600" spc="-5" dirty="0"/>
              <a:t>cultures</a:t>
            </a:r>
            <a:endParaRPr sz="2600" dirty="0"/>
          </a:p>
          <a:p>
            <a:pPr marL="687070" indent="-344805">
              <a:lnSpc>
                <a:spcPct val="100000"/>
              </a:lnSpc>
              <a:spcBef>
                <a:spcPts val="865"/>
              </a:spcBef>
              <a:buClr>
                <a:srgbClr val="0070C0"/>
              </a:buClr>
              <a:buChar char="•"/>
              <a:tabLst>
                <a:tab pos="687705" algn="l"/>
                <a:tab pos="688340" algn="l"/>
              </a:tabLst>
            </a:pPr>
            <a:r>
              <a:rPr sz="2600" spc="-5" dirty="0"/>
              <a:t>Caffeine</a:t>
            </a:r>
            <a:r>
              <a:rPr lang="en-US" sz="2600" spc="-5" dirty="0"/>
              <a:t>, alcohol, nicotine, cannabis</a:t>
            </a:r>
            <a:endParaRPr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86130"/>
            <a:ext cx="50990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Overview</a:t>
            </a:r>
            <a:r>
              <a:rPr sz="4400" spc="-25" dirty="0"/>
              <a:t> </a:t>
            </a:r>
            <a:r>
              <a:rPr sz="4400" spc="-5" dirty="0"/>
              <a:t>of</a:t>
            </a:r>
            <a:r>
              <a:rPr sz="4400" spc="-25" dirty="0"/>
              <a:t> </a:t>
            </a:r>
            <a:r>
              <a:rPr sz="4400" dirty="0"/>
              <a:t>the</a:t>
            </a:r>
            <a:r>
              <a:rPr sz="4400" spc="-20" dirty="0"/>
              <a:t> </a:t>
            </a:r>
            <a:r>
              <a:rPr sz="4400" spc="-5" dirty="0"/>
              <a:t>series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06955" y="1482725"/>
            <a:ext cx="7703645" cy="460883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200" spc="-5" dirty="0">
                <a:latin typeface="Calibri"/>
                <a:cs typeface="Calibri"/>
              </a:rPr>
              <a:t>Three 90-minute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workshops</a:t>
            </a:r>
            <a:r>
              <a:rPr sz="3200" dirty="0">
                <a:latin typeface="Calibri"/>
                <a:cs typeface="Calibri"/>
              </a:rPr>
              <a:t> with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‘homework’</a:t>
            </a:r>
            <a:endParaRPr sz="3200" dirty="0">
              <a:latin typeface="Calibri"/>
              <a:cs typeface="Calibri"/>
            </a:endParaRPr>
          </a:p>
          <a:p>
            <a:pPr marL="355600" indent="-320675">
              <a:lnSpc>
                <a:spcPct val="100000"/>
              </a:lnSpc>
              <a:spcBef>
                <a:spcPts val="819"/>
              </a:spcBef>
              <a:buClr>
                <a:srgbClr val="0070C0"/>
              </a:buClr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Overall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goals:</a:t>
            </a:r>
            <a:endParaRPr sz="3200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880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sz="2800" b="1" spc="-10" dirty="0">
                <a:latin typeface="Calibri"/>
                <a:cs typeface="Calibri"/>
              </a:rPr>
              <a:t>Share</a:t>
            </a:r>
            <a:r>
              <a:rPr sz="2800" b="1" spc="-5" dirty="0">
                <a:latin typeface="Calibri"/>
                <a:cs typeface="Calibri"/>
              </a:rPr>
              <a:t> information and experiences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endParaRPr sz="2800" b="1" dirty="0">
              <a:latin typeface="Calibri"/>
              <a:cs typeface="Calibri"/>
            </a:endParaRPr>
          </a:p>
          <a:p>
            <a:pPr marL="754380" marR="617220">
              <a:lnSpc>
                <a:spcPct val="104600"/>
              </a:lnSpc>
              <a:spcBef>
                <a:spcPts val="15"/>
              </a:spcBef>
            </a:pPr>
            <a:r>
              <a:rPr sz="2800" b="1" spc="-5" dirty="0">
                <a:latin typeface="Calibri"/>
                <a:cs typeface="Calibri"/>
              </a:rPr>
              <a:t>‘polypharmacy’,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‘medication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management’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‘deprescribing</a:t>
            </a:r>
            <a:r>
              <a:rPr sz="2800" spc="-5" dirty="0">
                <a:latin typeface="Calibri"/>
                <a:cs typeface="Calibri"/>
              </a:rPr>
              <a:t>’</a:t>
            </a:r>
            <a:endParaRPr sz="2800" dirty="0">
              <a:latin typeface="Calibri"/>
              <a:cs typeface="Calibri"/>
            </a:endParaRPr>
          </a:p>
          <a:p>
            <a:pPr marL="754380" marR="1201420" lvl="1" indent="-285115">
              <a:lnSpc>
                <a:spcPct val="104700"/>
              </a:lnSpc>
              <a:spcBef>
                <a:spcPts val="70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sz="2800" spc="-10" dirty="0">
                <a:latin typeface="Calibri"/>
                <a:cs typeface="Calibri"/>
              </a:rPr>
              <a:t>Share </a:t>
            </a:r>
            <a:r>
              <a:rPr sz="2800" spc="-5" dirty="0">
                <a:latin typeface="Calibri"/>
                <a:cs typeface="Calibri"/>
              </a:rPr>
              <a:t>ideas </a:t>
            </a:r>
            <a:r>
              <a:rPr sz="2800" spc="10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how </a:t>
            </a:r>
            <a:r>
              <a:rPr sz="2800" spc="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find and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right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 information</a:t>
            </a:r>
            <a:endParaRPr sz="2800" dirty="0">
              <a:latin typeface="Calibri"/>
              <a:cs typeface="Calibri"/>
            </a:endParaRPr>
          </a:p>
          <a:p>
            <a:pPr marL="754380" marR="975360" lvl="1" indent="-287020">
              <a:lnSpc>
                <a:spcPct val="104600"/>
              </a:lnSpc>
              <a:spcBef>
                <a:spcPts val="710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sz="2800" spc="-5" dirty="0">
                <a:latin typeface="Calibri"/>
                <a:cs typeface="Calibri"/>
              </a:rPr>
              <a:t>Help you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useful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conversations with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health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care providers about medications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34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99846"/>
            <a:ext cx="71755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What</a:t>
            </a:r>
            <a:r>
              <a:rPr sz="4000" spc="-15" dirty="0"/>
              <a:t> </a:t>
            </a:r>
            <a:r>
              <a:rPr sz="4000" spc="-5" dirty="0"/>
              <a:t>is</a:t>
            </a:r>
            <a:r>
              <a:rPr sz="4000" spc="-15" dirty="0"/>
              <a:t> </a:t>
            </a:r>
            <a:r>
              <a:rPr sz="4000" spc="-5" dirty="0"/>
              <a:t>considered a</a:t>
            </a:r>
            <a:r>
              <a:rPr sz="4000" spc="-15" dirty="0"/>
              <a:t> </a:t>
            </a:r>
            <a:r>
              <a:rPr sz="4000" spc="-5" dirty="0"/>
              <a:t>medic</a:t>
            </a:r>
            <a:r>
              <a:rPr lang="en-US" sz="4000" spc="-5" dirty="0"/>
              <a:t>ation</a:t>
            </a:r>
            <a:r>
              <a:rPr sz="4000" spc="-5" dirty="0"/>
              <a:t>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90600" y="1694332"/>
            <a:ext cx="5029200" cy="40825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Medic</a:t>
            </a:r>
            <a:r>
              <a:rPr lang="en-US" sz="2800" spc="-5" dirty="0">
                <a:latin typeface="Calibri"/>
                <a:cs typeface="Calibri"/>
              </a:rPr>
              <a:t>ations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many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forms: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Tablets</a:t>
            </a: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70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Capsules</a:t>
            </a: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7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Liquids</a:t>
            </a: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6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Eye/Ear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drops</a:t>
            </a: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6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Inhalers/puffers</a:t>
            </a: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7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Nasal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Sprays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2600" y="2492527"/>
            <a:ext cx="3402838" cy="32480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6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Patches</a:t>
            </a: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6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Injections</a:t>
            </a:r>
            <a:endParaRPr sz="28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25699"/>
              </a:lnSpc>
              <a:spcBef>
                <a:spcPts val="1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Creams/ointments/ </a:t>
            </a:r>
            <a:r>
              <a:rPr lang="en-US" sz="2800" spc="-10" dirty="0">
                <a:latin typeface="Calibri"/>
                <a:cs typeface="Calibri"/>
              </a:rPr>
              <a:t>lotions/</a:t>
            </a:r>
            <a:r>
              <a:rPr lang="en-US"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gels</a:t>
            </a: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6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Suppositories</a:t>
            </a: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7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Vaginal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inserts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99846"/>
            <a:ext cx="8224520" cy="11426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R="5080">
              <a:lnSpc>
                <a:spcPts val="3979"/>
              </a:lnSpc>
              <a:spcBef>
                <a:spcPts val="910"/>
              </a:spcBef>
            </a:pPr>
            <a:r>
              <a:rPr sz="4000" spc="-5" dirty="0"/>
              <a:t>Homework </a:t>
            </a:r>
            <a:r>
              <a:rPr lang="en-US" sz="4000" dirty="0"/>
              <a:t>part 1</a:t>
            </a:r>
            <a:r>
              <a:rPr sz="4000" spc="-10" dirty="0"/>
              <a:t>: </a:t>
            </a:r>
            <a:r>
              <a:rPr lang="en-US" sz="4000" spc="-5" dirty="0"/>
              <a:t>M</a:t>
            </a:r>
            <a:r>
              <a:rPr sz="4000" spc="-5" dirty="0"/>
              <a:t>aking a </a:t>
            </a:r>
            <a:r>
              <a:rPr sz="4000" spc="-890" dirty="0"/>
              <a:t> </a:t>
            </a:r>
            <a:r>
              <a:rPr sz="4000" spc="-5" dirty="0"/>
              <a:t>medication</a:t>
            </a:r>
            <a:r>
              <a:rPr sz="4000" spc="-10" dirty="0"/>
              <a:t> </a:t>
            </a:r>
            <a:r>
              <a:rPr sz="4000" dirty="0"/>
              <a:t>chart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8763" y="2236514"/>
            <a:ext cx="7435382" cy="42473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35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36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99846"/>
            <a:ext cx="8224520" cy="636841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R="5080">
              <a:lnSpc>
                <a:spcPts val="3979"/>
              </a:lnSpc>
              <a:spcBef>
                <a:spcPts val="910"/>
              </a:spcBef>
            </a:pPr>
            <a:r>
              <a:rPr sz="4000" spc="-5" dirty="0"/>
              <a:t>Homework </a:t>
            </a:r>
            <a:r>
              <a:rPr lang="en-US" sz="4000" dirty="0"/>
              <a:t>part 2</a:t>
            </a:r>
            <a:r>
              <a:rPr sz="4000" spc="-10" dirty="0"/>
              <a:t>: </a:t>
            </a:r>
            <a:r>
              <a:rPr lang="en-US" sz="4000" dirty="0"/>
              <a:t>Reflections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2139822"/>
            <a:ext cx="7783195" cy="486864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1384935">
              <a:lnSpc>
                <a:spcPts val="3040"/>
              </a:lnSpc>
              <a:spcBef>
                <a:spcPts val="665"/>
              </a:spcBef>
            </a:pPr>
            <a:r>
              <a:rPr sz="3000" spc="-5" dirty="0">
                <a:latin typeface="Calibri"/>
                <a:cs typeface="Calibri"/>
              </a:rPr>
              <a:t>Fill out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reflections worksheet </a:t>
            </a:r>
            <a:r>
              <a:rPr sz="3000" dirty="0">
                <a:latin typeface="Calibri"/>
                <a:cs typeface="Calibri"/>
              </a:rPr>
              <a:t>that we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 </a:t>
            </a:r>
            <a:r>
              <a:rPr sz="3000" spc="-5" dirty="0">
                <a:latin typeface="Calibri"/>
                <a:cs typeface="Calibri"/>
              </a:rPr>
              <a:t>discuss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next</a:t>
            </a:r>
            <a:r>
              <a:rPr sz="3000" spc="-5" dirty="0">
                <a:latin typeface="Calibri"/>
                <a:cs typeface="Calibri"/>
              </a:rPr>
              <a:t> workshop</a:t>
            </a:r>
            <a:endParaRPr lang="en-US" sz="3000" spc="-5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400" spc="-5" dirty="0">
                <a:cs typeface="Calibri"/>
              </a:rPr>
              <a:t>What details did you find hard to fill out in the medication chart? Why?</a:t>
            </a: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400" spc="-5" dirty="0">
                <a:cs typeface="Calibri"/>
              </a:rPr>
              <a:t>Where did you get the information to help fill out the medication chart?</a:t>
            </a: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400" spc="-5" dirty="0">
                <a:cs typeface="Calibri"/>
              </a:rPr>
              <a:t>What did you like about the way the medication chart is organized?</a:t>
            </a: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400" spc="-5" dirty="0">
                <a:cs typeface="Calibri"/>
              </a:rPr>
              <a:t>What did you NOT like about the way the medication chart is organized?</a:t>
            </a: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400" spc="-5" dirty="0">
                <a:cs typeface="Calibri"/>
              </a:rPr>
              <a:t>Do you have another way of keeping track of this kind of medication information?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95273"/>
            <a:ext cx="7177405" cy="11480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ts val="4040"/>
              </a:lnSpc>
              <a:spcBef>
                <a:spcPts val="860"/>
              </a:spcBef>
            </a:pPr>
            <a:r>
              <a:rPr sz="4000" spc="-10" dirty="0"/>
              <a:t>Overview</a:t>
            </a:r>
            <a:r>
              <a:rPr sz="4000" spc="-5" dirty="0"/>
              <a:t> of the</a:t>
            </a:r>
            <a:r>
              <a:rPr sz="4000" dirty="0"/>
              <a:t> </a:t>
            </a:r>
            <a:r>
              <a:rPr sz="4000" spc="-5" dirty="0"/>
              <a:t>resources</a:t>
            </a:r>
            <a:r>
              <a:rPr sz="4000" spc="-10" dirty="0"/>
              <a:t> </a:t>
            </a:r>
            <a:r>
              <a:rPr sz="4000" spc="-5" dirty="0"/>
              <a:t>listed in </a:t>
            </a:r>
            <a:r>
              <a:rPr sz="4000" spc="-890" dirty="0"/>
              <a:t> </a:t>
            </a:r>
            <a:r>
              <a:rPr sz="4000" spc="-5" dirty="0"/>
              <a:t>your</a:t>
            </a:r>
            <a:r>
              <a:rPr sz="4000" spc="-10" dirty="0"/>
              <a:t> </a:t>
            </a:r>
            <a:r>
              <a:rPr sz="4000" spc="-5" dirty="0"/>
              <a:t>workbook for </a:t>
            </a:r>
            <a:r>
              <a:rPr sz="4000" dirty="0"/>
              <a:t>this</a:t>
            </a:r>
            <a:r>
              <a:rPr sz="4000" spc="-10" dirty="0"/>
              <a:t> </a:t>
            </a:r>
            <a:r>
              <a:rPr sz="4000" spc="-5" dirty="0"/>
              <a:t>session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518794" y="2413126"/>
            <a:ext cx="4133850" cy="4536440"/>
            <a:chOff x="518794" y="2413126"/>
            <a:chExt cx="4133850" cy="45364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9" y="2413126"/>
              <a:ext cx="3511296" cy="22485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794" y="4603114"/>
              <a:ext cx="4133850" cy="23463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8794" y="4603114"/>
              <a:ext cx="4133850" cy="2346325"/>
            </a:xfrm>
            <a:custGeom>
              <a:avLst/>
              <a:gdLst/>
              <a:ahLst/>
              <a:cxnLst/>
              <a:rect l="l" t="t" r="r" b="b"/>
              <a:pathLst>
                <a:path w="4133850" h="2346325">
                  <a:moveTo>
                    <a:pt x="4133850" y="0"/>
                  </a:moveTo>
                  <a:lnTo>
                    <a:pt x="0" y="0"/>
                  </a:lnTo>
                  <a:lnTo>
                    <a:pt x="0" y="2346325"/>
                  </a:lnTo>
                  <a:lnTo>
                    <a:pt x="4445" y="2346325"/>
                  </a:lnTo>
                  <a:lnTo>
                    <a:pt x="4445" y="10160"/>
                  </a:lnTo>
                  <a:lnTo>
                    <a:pt x="9525" y="5715"/>
                  </a:lnTo>
                  <a:lnTo>
                    <a:pt x="4133850" y="5715"/>
                  </a:lnTo>
                  <a:lnTo>
                    <a:pt x="4133850" y="0"/>
                  </a:lnTo>
                  <a:close/>
                </a:path>
                <a:path w="4133850" h="2346325">
                  <a:moveTo>
                    <a:pt x="4445" y="2337435"/>
                  </a:moveTo>
                  <a:lnTo>
                    <a:pt x="4445" y="2346325"/>
                  </a:lnTo>
                  <a:lnTo>
                    <a:pt x="9525" y="2346325"/>
                  </a:lnTo>
                  <a:lnTo>
                    <a:pt x="9525" y="2341880"/>
                  </a:lnTo>
                  <a:lnTo>
                    <a:pt x="4445" y="2337435"/>
                  </a:lnTo>
                  <a:close/>
                </a:path>
                <a:path w="4133850" h="2346325">
                  <a:moveTo>
                    <a:pt x="9525" y="5715"/>
                  </a:moveTo>
                  <a:lnTo>
                    <a:pt x="4445" y="10160"/>
                  </a:lnTo>
                  <a:lnTo>
                    <a:pt x="4445" y="2337435"/>
                  </a:lnTo>
                  <a:lnTo>
                    <a:pt x="9525" y="2341880"/>
                  </a:lnTo>
                  <a:lnTo>
                    <a:pt x="9525" y="2346325"/>
                  </a:lnTo>
                  <a:lnTo>
                    <a:pt x="4124325" y="2346325"/>
                  </a:lnTo>
                  <a:lnTo>
                    <a:pt x="4124325" y="2341880"/>
                  </a:lnTo>
                  <a:lnTo>
                    <a:pt x="4128769" y="2337435"/>
                  </a:lnTo>
                  <a:lnTo>
                    <a:pt x="9525" y="2337435"/>
                  </a:lnTo>
                  <a:lnTo>
                    <a:pt x="9525" y="5715"/>
                  </a:lnTo>
                  <a:close/>
                </a:path>
                <a:path w="4133850" h="2346325">
                  <a:moveTo>
                    <a:pt x="4128769" y="2337435"/>
                  </a:moveTo>
                  <a:lnTo>
                    <a:pt x="4124325" y="2341880"/>
                  </a:lnTo>
                  <a:lnTo>
                    <a:pt x="4124325" y="2346325"/>
                  </a:lnTo>
                  <a:lnTo>
                    <a:pt x="4128769" y="2346325"/>
                  </a:lnTo>
                  <a:lnTo>
                    <a:pt x="4128769" y="2337435"/>
                  </a:lnTo>
                  <a:close/>
                </a:path>
                <a:path w="4133850" h="2346325">
                  <a:moveTo>
                    <a:pt x="4133850" y="5715"/>
                  </a:moveTo>
                  <a:lnTo>
                    <a:pt x="4124325" y="5715"/>
                  </a:lnTo>
                  <a:lnTo>
                    <a:pt x="4128769" y="10160"/>
                  </a:lnTo>
                  <a:lnTo>
                    <a:pt x="4128769" y="2346325"/>
                  </a:lnTo>
                  <a:lnTo>
                    <a:pt x="4133850" y="2346325"/>
                  </a:lnTo>
                  <a:lnTo>
                    <a:pt x="4133850" y="5715"/>
                  </a:lnTo>
                  <a:close/>
                </a:path>
                <a:path w="4133850" h="2346325">
                  <a:moveTo>
                    <a:pt x="4124325" y="5715"/>
                  </a:moveTo>
                  <a:lnTo>
                    <a:pt x="4124325" y="2337435"/>
                  </a:lnTo>
                  <a:lnTo>
                    <a:pt x="4128769" y="2337435"/>
                  </a:lnTo>
                  <a:lnTo>
                    <a:pt x="4128769" y="10160"/>
                  </a:lnTo>
                  <a:lnTo>
                    <a:pt x="4124325" y="5715"/>
                  </a:lnTo>
                  <a:close/>
                </a:path>
                <a:path w="4133850" h="2346325">
                  <a:moveTo>
                    <a:pt x="4124325" y="5715"/>
                  </a:moveTo>
                  <a:lnTo>
                    <a:pt x="9525" y="5715"/>
                  </a:lnTo>
                  <a:lnTo>
                    <a:pt x="9525" y="10160"/>
                  </a:lnTo>
                  <a:lnTo>
                    <a:pt x="4124325" y="10160"/>
                  </a:lnTo>
                  <a:lnTo>
                    <a:pt x="4124325" y="5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791075" y="2347595"/>
            <a:ext cx="4631055" cy="4601845"/>
            <a:chOff x="4791075" y="2347595"/>
            <a:chExt cx="4631055" cy="46018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1075" y="2347595"/>
              <a:ext cx="4631055" cy="46018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91075" y="2347595"/>
              <a:ext cx="4630420" cy="4601845"/>
            </a:xfrm>
            <a:custGeom>
              <a:avLst/>
              <a:gdLst/>
              <a:ahLst/>
              <a:cxnLst/>
              <a:rect l="l" t="t" r="r" b="b"/>
              <a:pathLst>
                <a:path w="4630420" h="4601845">
                  <a:moveTo>
                    <a:pt x="4630420" y="0"/>
                  </a:moveTo>
                  <a:lnTo>
                    <a:pt x="0" y="0"/>
                  </a:lnTo>
                  <a:lnTo>
                    <a:pt x="0" y="4601845"/>
                  </a:lnTo>
                  <a:lnTo>
                    <a:pt x="4445" y="4601845"/>
                  </a:lnTo>
                  <a:lnTo>
                    <a:pt x="4445" y="9525"/>
                  </a:lnTo>
                  <a:lnTo>
                    <a:pt x="8889" y="4444"/>
                  </a:lnTo>
                  <a:lnTo>
                    <a:pt x="4630420" y="4444"/>
                  </a:lnTo>
                  <a:lnTo>
                    <a:pt x="4630420" y="0"/>
                  </a:lnTo>
                  <a:close/>
                </a:path>
                <a:path w="4630420" h="4601845">
                  <a:moveTo>
                    <a:pt x="4445" y="4592955"/>
                  </a:moveTo>
                  <a:lnTo>
                    <a:pt x="4445" y="4601845"/>
                  </a:lnTo>
                  <a:lnTo>
                    <a:pt x="8889" y="4601845"/>
                  </a:lnTo>
                  <a:lnTo>
                    <a:pt x="8889" y="4597400"/>
                  </a:lnTo>
                  <a:lnTo>
                    <a:pt x="4445" y="4592955"/>
                  </a:lnTo>
                  <a:close/>
                </a:path>
                <a:path w="4630420" h="4601845">
                  <a:moveTo>
                    <a:pt x="8889" y="4444"/>
                  </a:moveTo>
                  <a:lnTo>
                    <a:pt x="4445" y="9525"/>
                  </a:lnTo>
                  <a:lnTo>
                    <a:pt x="4445" y="4592955"/>
                  </a:lnTo>
                  <a:lnTo>
                    <a:pt x="8889" y="4597400"/>
                  </a:lnTo>
                  <a:lnTo>
                    <a:pt x="8889" y="4601845"/>
                  </a:lnTo>
                  <a:lnTo>
                    <a:pt x="4620259" y="4601845"/>
                  </a:lnTo>
                  <a:lnTo>
                    <a:pt x="4620259" y="4597400"/>
                  </a:lnTo>
                  <a:lnTo>
                    <a:pt x="4625340" y="4592955"/>
                  </a:lnTo>
                  <a:lnTo>
                    <a:pt x="8889" y="4592955"/>
                  </a:lnTo>
                  <a:lnTo>
                    <a:pt x="8889" y="4444"/>
                  </a:lnTo>
                  <a:close/>
                </a:path>
                <a:path w="4630420" h="4601845">
                  <a:moveTo>
                    <a:pt x="4625340" y="4592955"/>
                  </a:moveTo>
                  <a:lnTo>
                    <a:pt x="4620259" y="4597400"/>
                  </a:lnTo>
                  <a:lnTo>
                    <a:pt x="4620259" y="4601845"/>
                  </a:lnTo>
                  <a:lnTo>
                    <a:pt x="4625340" y="4601845"/>
                  </a:lnTo>
                  <a:lnTo>
                    <a:pt x="4625340" y="4592955"/>
                  </a:lnTo>
                  <a:close/>
                </a:path>
                <a:path w="4630420" h="4601845">
                  <a:moveTo>
                    <a:pt x="4630420" y="4444"/>
                  </a:moveTo>
                  <a:lnTo>
                    <a:pt x="4620259" y="4444"/>
                  </a:lnTo>
                  <a:lnTo>
                    <a:pt x="4625340" y="9525"/>
                  </a:lnTo>
                  <a:lnTo>
                    <a:pt x="4625340" y="4601845"/>
                  </a:lnTo>
                  <a:lnTo>
                    <a:pt x="4630420" y="4601845"/>
                  </a:lnTo>
                  <a:lnTo>
                    <a:pt x="4630420" y="4444"/>
                  </a:lnTo>
                  <a:close/>
                </a:path>
                <a:path w="4630420" h="4601845">
                  <a:moveTo>
                    <a:pt x="4620259" y="4444"/>
                  </a:moveTo>
                  <a:lnTo>
                    <a:pt x="4620259" y="4592955"/>
                  </a:lnTo>
                  <a:lnTo>
                    <a:pt x="4625340" y="4592955"/>
                  </a:lnTo>
                  <a:lnTo>
                    <a:pt x="4625340" y="9525"/>
                  </a:lnTo>
                  <a:lnTo>
                    <a:pt x="4620259" y="4444"/>
                  </a:lnTo>
                  <a:close/>
                </a:path>
                <a:path w="4630420" h="4601845">
                  <a:moveTo>
                    <a:pt x="4620259" y="4444"/>
                  </a:moveTo>
                  <a:lnTo>
                    <a:pt x="8889" y="4444"/>
                  </a:lnTo>
                  <a:lnTo>
                    <a:pt x="8889" y="9525"/>
                  </a:lnTo>
                  <a:lnTo>
                    <a:pt x="4620259" y="9525"/>
                  </a:lnTo>
                  <a:lnTo>
                    <a:pt x="4620259" y="4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37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38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0" y="880618"/>
            <a:ext cx="729360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What</a:t>
            </a:r>
            <a:r>
              <a:rPr sz="3200" spc="-5" dirty="0">
                <a:latin typeface="Calibri"/>
                <a:cs typeface="Calibri"/>
              </a:rPr>
              <a:t> we’ll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next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workshop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305800" cy="2589427"/>
          </a:xfrm>
        </p:spPr>
        <p:txBody>
          <a:bodyPr/>
          <a:lstStyle/>
          <a:p>
            <a:pPr marL="751840" marR="5080" indent="-342900">
              <a:lnSpc>
                <a:spcPct val="104700"/>
              </a:lnSpc>
              <a:spcBef>
                <a:spcPts val="2310"/>
              </a:spcBef>
              <a:buClr>
                <a:srgbClr val="0070C0"/>
              </a:buClr>
              <a:buChar char="•"/>
              <a:tabLst>
                <a:tab pos="751840" algn="l"/>
                <a:tab pos="752475" algn="l"/>
              </a:tabLst>
            </a:pPr>
            <a:r>
              <a:rPr lang="en-US" sz="2800" spc="-5" dirty="0"/>
              <a:t>Share challenges</a:t>
            </a:r>
            <a:r>
              <a:rPr lang="en-US" sz="2800" dirty="0"/>
              <a:t> you</a:t>
            </a:r>
            <a:r>
              <a:rPr lang="en-US" sz="2800" spc="5" dirty="0"/>
              <a:t> </a:t>
            </a:r>
            <a:r>
              <a:rPr lang="en-US" sz="2800" spc="-5" dirty="0"/>
              <a:t>had</a:t>
            </a:r>
            <a:r>
              <a:rPr lang="en-US" sz="2800" dirty="0"/>
              <a:t> </a:t>
            </a:r>
            <a:r>
              <a:rPr lang="en-US" sz="2800" spc="-5" dirty="0"/>
              <a:t>in completing </a:t>
            </a:r>
            <a:r>
              <a:rPr lang="en-US" sz="2800" spc="-705" dirty="0"/>
              <a:t> </a:t>
            </a:r>
            <a:r>
              <a:rPr lang="en-US" sz="2800" dirty="0"/>
              <a:t>the</a:t>
            </a:r>
            <a:r>
              <a:rPr lang="en-US" sz="2800" spc="-15" dirty="0"/>
              <a:t> </a:t>
            </a:r>
            <a:r>
              <a:rPr lang="en-US" sz="2800" spc="-5" dirty="0"/>
              <a:t>homework</a:t>
            </a:r>
            <a:endParaRPr lang="en-US" sz="2800" dirty="0"/>
          </a:p>
          <a:p>
            <a:pPr marL="751840" marR="275590" indent="-344805">
              <a:lnSpc>
                <a:spcPct val="104700"/>
              </a:lnSpc>
              <a:spcBef>
                <a:spcPts val="790"/>
              </a:spcBef>
              <a:buClr>
                <a:srgbClr val="0070C0"/>
              </a:buClr>
              <a:buChar char="•"/>
              <a:tabLst>
                <a:tab pos="751840" algn="l"/>
                <a:tab pos="752475" algn="l"/>
              </a:tabLst>
            </a:pPr>
            <a:r>
              <a:rPr lang="en-US" sz="2800" spc="-5" dirty="0"/>
              <a:t>Share ideas </a:t>
            </a:r>
            <a:r>
              <a:rPr lang="en-US" sz="2800" dirty="0"/>
              <a:t>on where and </a:t>
            </a:r>
            <a:r>
              <a:rPr lang="en-US" sz="2800" spc="-5" dirty="0"/>
              <a:t>how </a:t>
            </a:r>
            <a:r>
              <a:rPr lang="en-US" sz="2800" dirty="0"/>
              <a:t>to </a:t>
            </a:r>
            <a:r>
              <a:rPr lang="en-US" sz="2800" spc="-5" dirty="0"/>
              <a:t>find </a:t>
            </a:r>
            <a:r>
              <a:rPr lang="en-US" sz="2800" spc="-710" dirty="0"/>
              <a:t> </a:t>
            </a:r>
            <a:r>
              <a:rPr lang="en-US" sz="2800" spc="-5" dirty="0"/>
              <a:t>information for </a:t>
            </a:r>
            <a:r>
              <a:rPr lang="en-US" sz="2800" dirty="0"/>
              <a:t>a good </a:t>
            </a:r>
            <a:r>
              <a:rPr lang="en-US" sz="2800" spc="-5" dirty="0"/>
              <a:t>medication</a:t>
            </a:r>
            <a:r>
              <a:rPr lang="en-US" sz="2800" dirty="0"/>
              <a:t> </a:t>
            </a:r>
            <a:r>
              <a:rPr lang="en-US" sz="2800" spc="-5" dirty="0"/>
              <a:t>history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65438" y="7159243"/>
            <a:ext cx="2197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39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20402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Wrap‐up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0602" y="1752600"/>
            <a:ext cx="8594398" cy="2929648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Questions?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Next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session:</a:t>
            </a:r>
            <a:endParaRPr lang="en-US"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Contact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us:</a:t>
            </a:r>
            <a:endParaRPr sz="2800" dirty="0">
              <a:latin typeface="Calibri"/>
              <a:cs typeface="Calibri"/>
            </a:endParaRPr>
          </a:p>
          <a:p>
            <a:pPr marL="754380" lvl="1" indent="-285115">
              <a:lnSpc>
                <a:spcPts val="3295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800" spc="-5" dirty="0">
                <a:latin typeface="Calibri"/>
                <a:cs typeface="Calibri"/>
              </a:rPr>
              <a:t>If you have any q</a:t>
            </a:r>
            <a:r>
              <a:rPr sz="2800" spc="-5" dirty="0">
                <a:latin typeface="Calibri"/>
                <a:cs typeface="Calibri"/>
              </a:rPr>
              <a:t>uestions</a:t>
            </a:r>
            <a:r>
              <a:rPr lang="en-US" sz="2800" spc="-5" dirty="0">
                <a:latin typeface="Calibri"/>
                <a:cs typeface="Calibri"/>
              </a:rPr>
              <a:t> 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concerns</a:t>
            </a:r>
            <a:endParaRPr lang="en-US" sz="2800" spc="-5" dirty="0">
              <a:latin typeface="Calibri"/>
              <a:cs typeface="Calibri"/>
            </a:endParaRPr>
          </a:p>
          <a:p>
            <a:pPr marL="754380" lvl="1" indent="-285115">
              <a:lnSpc>
                <a:spcPts val="3295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800" spc="-5" dirty="0">
                <a:latin typeface="Calibri"/>
                <a:cs typeface="Calibri"/>
              </a:rPr>
              <a:t>If you w</a:t>
            </a:r>
            <a:r>
              <a:rPr sz="2800" spc="-5" dirty="0">
                <a:latin typeface="Calibri"/>
                <a:cs typeface="Calibri"/>
              </a:rPr>
              <a:t>ant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electronic copy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chart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resource list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4815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Rules</a:t>
            </a:r>
            <a:r>
              <a:rPr sz="4400" spc="-30" dirty="0"/>
              <a:t> </a:t>
            </a:r>
            <a:r>
              <a:rPr sz="4400" spc="-5" dirty="0"/>
              <a:t>of</a:t>
            </a:r>
            <a:r>
              <a:rPr sz="4400" spc="-30" dirty="0"/>
              <a:t> </a:t>
            </a:r>
            <a:r>
              <a:rPr sz="4400" spc="-5" dirty="0"/>
              <a:t>engagement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1828800"/>
            <a:ext cx="5513070" cy="185293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45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Confidentiality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privacy</a:t>
            </a:r>
          </a:p>
          <a:p>
            <a:pPr marL="378460" indent="-344805">
              <a:lnSpc>
                <a:spcPct val="100000"/>
              </a:lnSpc>
              <a:spcBef>
                <a:spcPts val="950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Equal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opportunities for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sharing</a:t>
            </a:r>
            <a:endParaRPr sz="3200" dirty="0">
              <a:latin typeface="Calibri"/>
              <a:cs typeface="Calibri"/>
            </a:endParaRPr>
          </a:p>
          <a:p>
            <a:pPr marL="378460" indent="-344805">
              <a:lnSpc>
                <a:spcPct val="100000"/>
              </a:lnSpc>
              <a:spcBef>
                <a:spcPts val="975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Respectful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conduct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08406"/>
            <a:ext cx="60528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Purpose</a:t>
            </a:r>
            <a:r>
              <a:rPr sz="4400" spc="-15" dirty="0"/>
              <a:t> </a:t>
            </a:r>
            <a:r>
              <a:rPr sz="4400" spc="-5" dirty="0"/>
              <a:t>of</a:t>
            </a:r>
            <a:r>
              <a:rPr sz="4400" spc="-20" dirty="0"/>
              <a:t> </a:t>
            </a:r>
            <a:r>
              <a:rPr sz="4400" spc="-10" dirty="0"/>
              <a:t>your</a:t>
            </a:r>
            <a:r>
              <a:rPr sz="4400" spc="-20" dirty="0"/>
              <a:t> </a:t>
            </a:r>
            <a:r>
              <a:rPr sz="4400" dirty="0"/>
              <a:t>workbook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624330"/>
            <a:ext cx="7704455" cy="37260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610"/>
              </a:lnSpc>
              <a:spcBef>
                <a:spcPts val="415"/>
              </a:spcBef>
            </a:pPr>
            <a:r>
              <a:rPr sz="3200" dirty="0">
                <a:latin typeface="Calibri"/>
                <a:cs typeface="Calibri"/>
              </a:rPr>
              <a:t>A tool </a:t>
            </a:r>
            <a:r>
              <a:rPr sz="3200" spc="-1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help </a:t>
            </a:r>
            <a:r>
              <a:rPr sz="3200" dirty="0">
                <a:latin typeface="Calibri"/>
                <a:cs typeface="Calibri"/>
              </a:rPr>
              <a:t>keep track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everything you </a:t>
            </a:r>
            <a:r>
              <a:rPr sz="3200" spc="-7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learn</a:t>
            </a:r>
            <a:r>
              <a:rPr lang="en-US" sz="3200" spc="-5" dirty="0">
                <a:latin typeface="Calibri"/>
                <a:cs typeface="Calibri"/>
              </a:rPr>
              <a:t> during the </a:t>
            </a:r>
            <a:r>
              <a:rPr sz="3200" spc="-5" dirty="0">
                <a:latin typeface="Calibri"/>
                <a:cs typeface="Calibri"/>
              </a:rPr>
              <a:t>workshops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sz="3200" dirty="0">
                <a:latin typeface="Calibri"/>
                <a:cs typeface="Calibri"/>
              </a:rPr>
              <a:t>It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contains:</a:t>
            </a:r>
          </a:p>
          <a:p>
            <a:pPr marL="1151255" indent="-285750">
              <a:lnSpc>
                <a:spcPts val="3265"/>
              </a:lnSpc>
              <a:buClr>
                <a:srgbClr val="0070C0"/>
              </a:buClr>
              <a:buFont typeface="Arial MT"/>
              <a:buChar char="–"/>
              <a:tabLst>
                <a:tab pos="1151890" algn="l"/>
              </a:tabLst>
            </a:pPr>
            <a:r>
              <a:rPr sz="2800" spc="-5" dirty="0">
                <a:latin typeface="Calibri"/>
                <a:cs typeface="Calibri"/>
              </a:rPr>
              <a:t>Copies of the slides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you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take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notes</a:t>
            </a:r>
            <a:endParaRPr sz="2800" dirty="0">
              <a:latin typeface="Calibri"/>
              <a:cs typeface="Calibri"/>
            </a:endParaRPr>
          </a:p>
          <a:p>
            <a:pPr marL="1151255" indent="-285750">
              <a:lnSpc>
                <a:spcPct val="100000"/>
              </a:lnSpc>
              <a:spcBef>
                <a:spcPts val="720"/>
              </a:spcBef>
              <a:buClr>
                <a:srgbClr val="0070C0"/>
              </a:buClr>
              <a:buFont typeface="Arial MT"/>
              <a:buChar char="–"/>
              <a:tabLst>
                <a:tab pos="1151890" algn="l"/>
              </a:tabLst>
            </a:pPr>
            <a:r>
              <a:rPr sz="2800" spc="-5" dirty="0">
                <a:latin typeface="Calibri"/>
                <a:cs typeface="Calibri"/>
              </a:rPr>
              <a:t>Worksheets to </a:t>
            </a:r>
            <a:r>
              <a:rPr sz="2800" spc="-10" dirty="0">
                <a:latin typeface="Calibri"/>
                <a:cs typeface="Calibri"/>
              </a:rPr>
              <a:t>use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during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workshop</a:t>
            </a:r>
            <a:endParaRPr sz="2800" dirty="0">
              <a:latin typeface="Calibri"/>
              <a:cs typeface="Calibri"/>
            </a:endParaRPr>
          </a:p>
          <a:p>
            <a:pPr marL="1151255" indent="-285750">
              <a:lnSpc>
                <a:spcPct val="100000"/>
              </a:lnSpc>
              <a:spcBef>
                <a:spcPts val="830"/>
              </a:spcBef>
              <a:buClr>
                <a:srgbClr val="0070C0"/>
              </a:buClr>
              <a:buFont typeface="Arial MT"/>
              <a:buChar char="–"/>
              <a:tabLst>
                <a:tab pos="1151890" algn="l"/>
              </a:tabLst>
            </a:pPr>
            <a:r>
              <a:rPr sz="2800" spc="-5" dirty="0">
                <a:latin typeface="Calibri"/>
                <a:cs typeface="Calibri"/>
              </a:rPr>
              <a:t>Homework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sheets</a:t>
            </a:r>
            <a:endParaRPr sz="2800" dirty="0">
              <a:latin typeface="Calibri"/>
              <a:cs typeface="Calibri"/>
            </a:endParaRPr>
          </a:p>
          <a:p>
            <a:pPr marL="1151255" indent="-285750">
              <a:lnSpc>
                <a:spcPct val="100000"/>
              </a:lnSpc>
              <a:spcBef>
                <a:spcPts val="840"/>
              </a:spcBef>
              <a:buClr>
                <a:srgbClr val="0070C0"/>
              </a:buClr>
              <a:buFont typeface="Arial MT"/>
              <a:buChar char="–"/>
              <a:tabLst>
                <a:tab pos="1151890" algn="l"/>
              </a:tabLst>
            </a:pPr>
            <a:r>
              <a:rPr sz="2800" spc="-5" dirty="0">
                <a:latin typeface="Calibri"/>
                <a:cs typeface="Calibri"/>
              </a:rPr>
              <a:t>Information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useful resources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86130"/>
            <a:ext cx="41916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Today’s</a:t>
            </a:r>
            <a:r>
              <a:rPr sz="4400" spc="-60" dirty="0"/>
              <a:t> </a:t>
            </a:r>
            <a:r>
              <a:rPr sz="4400" spc="-5" dirty="0"/>
              <a:t>objectives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7232" y="1591736"/>
            <a:ext cx="7294880" cy="4354269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spcBef>
                <a:spcPts val="1130"/>
              </a:spcBef>
            </a:pPr>
            <a:r>
              <a:rPr sz="3200" spc="-5" dirty="0">
                <a:latin typeface="Calibri"/>
                <a:cs typeface="Calibri"/>
              </a:rPr>
              <a:t>You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will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to:</a:t>
            </a:r>
          </a:p>
          <a:p>
            <a:pPr marL="526415" marR="397510" indent="-514350">
              <a:spcBef>
                <a:spcPts val="685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spc="-5" dirty="0">
                <a:latin typeface="Calibri"/>
                <a:cs typeface="Calibri"/>
              </a:rPr>
              <a:t>Describe the problems of </a:t>
            </a:r>
            <a:r>
              <a:rPr sz="2600" dirty="0">
                <a:latin typeface="Calibri"/>
                <a:cs typeface="Calibri"/>
              </a:rPr>
              <a:t>polypharmacy </a:t>
            </a:r>
            <a:r>
              <a:rPr sz="2600" spc="-5" dirty="0">
                <a:latin typeface="Calibri"/>
                <a:cs typeface="Calibri"/>
              </a:rPr>
              <a:t>among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older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adults</a:t>
            </a:r>
            <a:endParaRPr sz="2600" dirty="0">
              <a:latin typeface="Calibri"/>
              <a:cs typeface="Calibri"/>
            </a:endParaRPr>
          </a:p>
          <a:p>
            <a:pPr marL="526415" indent="-514350">
              <a:lnSpc>
                <a:spcPct val="100000"/>
              </a:lnSpc>
              <a:spcBef>
                <a:spcPts val="1035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spc="-5" dirty="0">
                <a:latin typeface="Calibri"/>
                <a:cs typeface="Calibri"/>
              </a:rPr>
              <a:t>Describe </a:t>
            </a:r>
            <a:r>
              <a:rPr sz="2600" spc="-10" dirty="0">
                <a:latin typeface="Calibri"/>
                <a:cs typeface="Calibri"/>
              </a:rPr>
              <a:t>how</a:t>
            </a:r>
            <a:r>
              <a:rPr sz="2600" dirty="0">
                <a:latin typeface="Calibri"/>
                <a:cs typeface="Calibri"/>
              </a:rPr>
              <a:t> polypharmacy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dirty="0">
                <a:latin typeface="Calibri"/>
                <a:cs typeface="Calibri"/>
              </a:rPr>
              <a:t> 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problem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for</a:t>
            </a:r>
            <a:r>
              <a:rPr sz="2600" spc="-5" dirty="0">
                <a:latin typeface="Calibri"/>
                <a:cs typeface="Calibri"/>
              </a:rPr>
              <a:t> you</a:t>
            </a:r>
            <a:endParaRPr sz="2600" dirty="0">
              <a:latin typeface="Calibri"/>
              <a:cs typeface="Calibri"/>
            </a:endParaRPr>
          </a:p>
          <a:p>
            <a:pPr marL="526415">
              <a:lnSpc>
                <a:spcPct val="100000"/>
              </a:lnSpc>
              <a:spcBef>
                <a:spcPts val="140"/>
              </a:spcBef>
            </a:pP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person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for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whom</a:t>
            </a:r>
            <a:r>
              <a:rPr sz="2600" spc="-5" dirty="0">
                <a:latin typeface="Calibri"/>
                <a:cs typeface="Calibri"/>
              </a:rPr>
              <a:t> you</a:t>
            </a:r>
            <a:r>
              <a:rPr lang="en-US" sz="2600" spc="-5" dirty="0">
                <a:latin typeface="Calibri"/>
                <a:cs typeface="Calibri"/>
              </a:rPr>
              <a:t> a</a:t>
            </a:r>
            <a:r>
              <a:rPr sz="2600" spc="-5" dirty="0">
                <a:latin typeface="Calibri"/>
                <a:cs typeface="Calibri"/>
              </a:rPr>
              <a:t>re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caring</a:t>
            </a:r>
            <a:endParaRPr sz="2600" dirty="0">
              <a:latin typeface="Calibri"/>
              <a:cs typeface="Calibri"/>
            </a:endParaRPr>
          </a:p>
          <a:p>
            <a:pPr marL="526415" marR="5080" indent="-514350">
              <a:lnSpc>
                <a:spcPct val="104700"/>
              </a:lnSpc>
              <a:spcBef>
                <a:spcPts val="805"/>
              </a:spcBef>
              <a:buClr>
                <a:srgbClr val="0070C0"/>
              </a:buClr>
              <a:buAutoNum type="arabicPeriod" startAt="3"/>
              <a:tabLst>
                <a:tab pos="526415" algn="l"/>
                <a:tab pos="527050" algn="l"/>
              </a:tabLst>
            </a:pPr>
            <a:r>
              <a:rPr sz="2600" spc="-5" dirty="0">
                <a:latin typeface="Calibri"/>
                <a:cs typeface="Calibri"/>
              </a:rPr>
              <a:t>Describe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some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benefits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result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from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appropriate</a:t>
            </a:r>
            <a:r>
              <a:rPr sz="2600" spc="-5" dirty="0">
                <a:latin typeface="Calibri"/>
                <a:cs typeface="Calibri"/>
              </a:rPr>
              <a:t> medication </a:t>
            </a:r>
            <a:r>
              <a:rPr sz="2600" dirty="0">
                <a:latin typeface="Calibri"/>
                <a:cs typeface="Calibri"/>
              </a:rPr>
              <a:t>management</a:t>
            </a:r>
          </a:p>
          <a:p>
            <a:pPr marL="526415" marR="524510" indent="-514350">
              <a:lnSpc>
                <a:spcPct val="105000"/>
              </a:lnSpc>
              <a:spcBef>
                <a:spcPts val="780"/>
              </a:spcBef>
              <a:buClr>
                <a:srgbClr val="0070C0"/>
              </a:buClr>
              <a:buAutoNum type="arabicPeriod" startAt="3"/>
              <a:tabLst>
                <a:tab pos="526415" algn="l"/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Explain how </a:t>
            </a:r>
            <a:r>
              <a:rPr sz="2600" spc="-5" dirty="0">
                <a:latin typeface="Calibri"/>
                <a:cs typeface="Calibri"/>
              </a:rPr>
              <a:t>deprescribing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part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good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prescribing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ideal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medication management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3850" y="2590292"/>
            <a:ext cx="2049145" cy="3419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9982" y="786130"/>
            <a:ext cx="47732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Are</a:t>
            </a:r>
            <a:r>
              <a:rPr sz="4400" spc="-30" dirty="0"/>
              <a:t> </a:t>
            </a:r>
            <a:r>
              <a:rPr sz="4400" dirty="0"/>
              <a:t>there</a:t>
            </a:r>
            <a:r>
              <a:rPr sz="4400" spc="-50" dirty="0"/>
              <a:t> </a:t>
            </a:r>
            <a:r>
              <a:rPr sz="4400" spc="-5" dirty="0"/>
              <a:t>questions?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8494" y="2895600"/>
            <a:ext cx="3623096" cy="36696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880618"/>
            <a:ext cx="6739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Getting</a:t>
            </a:r>
            <a:r>
              <a:rPr sz="3200" spc="-10" dirty="0"/>
              <a:t> </a:t>
            </a:r>
            <a:r>
              <a:rPr sz="3200" dirty="0"/>
              <a:t>to</a:t>
            </a:r>
            <a:r>
              <a:rPr sz="3200" spc="-5" dirty="0"/>
              <a:t> </a:t>
            </a:r>
            <a:r>
              <a:rPr sz="3200" dirty="0"/>
              <a:t>know</a:t>
            </a:r>
            <a:r>
              <a:rPr sz="3200" spc="-5" dirty="0"/>
              <a:t> </a:t>
            </a:r>
            <a:r>
              <a:rPr sz="3200" dirty="0"/>
              <a:t>you</a:t>
            </a:r>
            <a:r>
              <a:rPr sz="3200" spc="-5" dirty="0"/>
              <a:t> </a:t>
            </a:r>
            <a:r>
              <a:rPr sz="3200" dirty="0"/>
              <a:t>and</a:t>
            </a:r>
            <a:r>
              <a:rPr sz="3200" spc="-15" dirty="0"/>
              <a:t> </a:t>
            </a:r>
            <a:r>
              <a:rPr sz="3200" dirty="0"/>
              <a:t>what</a:t>
            </a:r>
            <a:r>
              <a:rPr sz="3200" spc="-20" dirty="0"/>
              <a:t> </a:t>
            </a:r>
            <a:r>
              <a:rPr sz="3200" dirty="0"/>
              <a:t>you </a:t>
            </a:r>
            <a:r>
              <a:rPr sz="3200" spc="-5" dirty="0"/>
              <a:t>know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1700" y="1676400"/>
            <a:ext cx="7622540" cy="360997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532130" marR="5080" indent="-520065">
              <a:lnSpc>
                <a:spcPct val="101699"/>
              </a:lnSpc>
              <a:spcBef>
                <a:spcPts val="35"/>
              </a:spcBef>
              <a:buClr>
                <a:srgbClr val="0070C0"/>
              </a:buClr>
              <a:buSzPct val="87500"/>
              <a:buFont typeface="Symbol"/>
              <a:buChar char=""/>
              <a:tabLst>
                <a:tab pos="532130" algn="l"/>
                <a:tab pos="532765" algn="l"/>
              </a:tabLst>
            </a:pPr>
            <a:r>
              <a:rPr sz="3200" dirty="0">
                <a:latin typeface="Calibri"/>
                <a:cs typeface="Calibri"/>
              </a:rPr>
              <a:t>In 1 minute, </a:t>
            </a:r>
            <a:r>
              <a:rPr sz="3200" spc="-5" dirty="0">
                <a:latin typeface="Calibri"/>
                <a:cs typeface="Calibri"/>
              </a:rPr>
              <a:t>introduce yourself </a:t>
            </a:r>
            <a:r>
              <a:rPr sz="3200" dirty="0">
                <a:latin typeface="Calibri"/>
                <a:cs typeface="Calibri"/>
              </a:rPr>
              <a:t>and tell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group </a:t>
            </a:r>
            <a:r>
              <a:rPr sz="3200" spc="-10" dirty="0">
                <a:latin typeface="Calibri"/>
                <a:cs typeface="Calibri"/>
              </a:rPr>
              <a:t>what </a:t>
            </a:r>
            <a:r>
              <a:rPr sz="3200" dirty="0">
                <a:latin typeface="Calibri"/>
                <a:cs typeface="Calibri"/>
              </a:rPr>
              <a:t>you think about the </a:t>
            </a:r>
            <a:r>
              <a:rPr sz="3200" spc="-5" dirty="0">
                <a:latin typeface="Calibri"/>
                <a:cs typeface="Calibri"/>
              </a:rPr>
              <a:t>following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question</a:t>
            </a:r>
            <a:endParaRPr sz="3200" dirty="0">
              <a:latin typeface="Calibri"/>
              <a:cs typeface="Calibri"/>
            </a:endParaRPr>
          </a:p>
          <a:p>
            <a:pPr marL="3659504" marR="1572260" algn="ctr">
              <a:lnSpc>
                <a:spcPct val="116799"/>
              </a:lnSpc>
              <a:spcBef>
                <a:spcPts val="86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hear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endParaRPr sz="2800" dirty="0">
              <a:latin typeface="Calibri"/>
              <a:cs typeface="Calibri"/>
            </a:endParaRPr>
          </a:p>
          <a:p>
            <a:pPr marL="3662679" marR="1572895" algn="ctr">
              <a:lnSpc>
                <a:spcPct val="116900"/>
              </a:lnSpc>
              <a:spcBef>
                <a:spcPts val="1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‘polyphar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acy’,  I think…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3244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Polypharmacy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828800"/>
            <a:ext cx="6972934" cy="185293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60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dirty="0">
                <a:latin typeface="Calibri"/>
                <a:cs typeface="Calibri"/>
              </a:rPr>
              <a:t>What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mean?</a:t>
            </a:r>
            <a:endParaRPr sz="3200" dirty="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960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dirty="0">
                <a:latin typeface="Calibri"/>
                <a:cs typeface="Calibri"/>
              </a:rPr>
              <a:t>What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does</a:t>
            </a:r>
            <a:r>
              <a:rPr sz="3200" spc="-10" dirty="0">
                <a:latin typeface="Calibri"/>
                <a:cs typeface="Calibri"/>
              </a:rPr>
              <a:t> it </a:t>
            </a:r>
            <a:r>
              <a:rPr sz="3200" spc="-5" dirty="0">
                <a:latin typeface="Calibri"/>
                <a:cs typeface="Calibri"/>
              </a:rPr>
              <a:t>look like?</a:t>
            </a:r>
            <a:endParaRPr sz="3200" dirty="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950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dirty="0">
                <a:latin typeface="Calibri"/>
                <a:cs typeface="Calibri"/>
              </a:rPr>
              <a:t>Why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</a:t>
            </a:r>
            <a:r>
              <a:rPr sz="3200" spc="-5" dirty="0">
                <a:latin typeface="Calibri"/>
                <a:cs typeface="Calibri"/>
              </a:rPr>
              <a:t> be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concerned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about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it?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1582</Words>
  <Application>Microsoft Office PowerPoint</Application>
  <PresentationFormat>Custom</PresentationFormat>
  <Paragraphs>259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MT</vt:lpstr>
      <vt:lpstr>Calibri</vt:lpstr>
      <vt:lpstr>Symbol</vt:lpstr>
      <vt:lpstr>Times New Roman</vt:lpstr>
      <vt:lpstr>Trebuchet MS</vt:lpstr>
      <vt:lpstr>Wingdings</vt:lpstr>
      <vt:lpstr>Office Theme</vt:lpstr>
      <vt:lpstr>Workshop #1: Talking About Medications</vt:lpstr>
      <vt:lpstr>Acknowledgements</vt:lpstr>
      <vt:lpstr>Overview of the series</vt:lpstr>
      <vt:lpstr>Rules of engagement</vt:lpstr>
      <vt:lpstr>Purpose of your workbook</vt:lpstr>
      <vt:lpstr>Today’s objectives</vt:lpstr>
      <vt:lpstr>Are there questions?</vt:lpstr>
      <vt:lpstr>Getting to know you and what you know</vt:lpstr>
      <vt:lpstr>Polypharmacy</vt:lpstr>
      <vt:lpstr>Medications can:</vt:lpstr>
      <vt:lpstr>Polypharmacy: Definition</vt:lpstr>
      <vt:lpstr>As we get older</vt:lpstr>
      <vt:lpstr>Polypharmacy can lead to problems</vt:lpstr>
      <vt:lpstr>And can eventually make someone feel like this …</vt:lpstr>
      <vt:lpstr>Recognizing symptoms in someone else</vt:lpstr>
      <vt:lpstr>If we know polypharmacy is a problem,  why does it still happen?</vt:lpstr>
      <vt:lpstr>What can you  do?</vt:lpstr>
      <vt:lpstr>Reflection Worksheet #1 – Patient Experiences with Medication Management </vt:lpstr>
      <vt:lpstr>Group discussion</vt:lpstr>
      <vt:lpstr>Medication management:  Definition</vt:lpstr>
      <vt:lpstr>Reflection Worksheet #2 – Medication Management Quiz</vt:lpstr>
      <vt:lpstr>What are the benefits of good  medication management?</vt:lpstr>
      <vt:lpstr>Good medication management also  includes deprescribing:</vt:lpstr>
      <vt:lpstr>Why is deprescribing important and  how can we make sure it gets  addressed?</vt:lpstr>
      <vt:lpstr>Doctors tell us…</vt:lpstr>
      <vt:lpstr>PowerPoint Presentation</vt:lpstr>
      <vt:lpstr>Tracking medication history and experience</vt:lpstr>
      <vt:lpstr>Tracking medication history and experience</vt:lpstr>
      <vt:lpstr>What is considered a medication?</vt:lpstr>
      <vt:lpstr>What is considered a medication?</vt:lpstr>
      <vt:lpstr>Homework part 1: Making a  medication chart</vt:lpstr>
      <vt:lpstr>Homework part 2: Reflections</vt:lpstr>
      <vt:lpstr>Overview of the resources listed in  your workbook for this session</vt:lpstr>
      <vt:lpstr>PowerPoint Presentation</vt:lpstr>
      <vt:lpstr>Wrap‐up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#1: Talking About Medications</dc:title>
  <dc:creator>Angel Deng</dc:creator>
  <cp:lastModifiedBy>Tammie Quast</cp:lastModifiedBy>
  <cp:revision>58</cp:revision>
  <dcterms:created xsi:type="dcterms:W3CDTF">2021-11-16T18:38:15Z</dcterms:created>
  <dcterms:modified xsi:type="dcterms:W3CDTF">2022-01-26T17:11:26Z</dcterms:modified>
</cp:coreProperties>
</file>