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94"/>
    <a:srgbClr val="F5F5F5"/>
    <a:srgbClr val="F3F3F3"/>
    <a:srgbClr val="E0E0E0"/>
    <a:srgbClr val="F0F0F0"/>
    <a:srgbClr val="EAEAEA"/>
    <a:srgbClr val="00B2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3060" y="13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9D2E5-649C-404D-ACD3-79D2B4F6E933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3616B-D824-461E-A069-719059AD9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78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With</a:t>
            </a:r>
            <a:r>
              <a:rPr lang="en-US" baseline="0"/>
              <a:t> FCO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3616B-D824-461E-A069-719059AD9B3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27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DE0E-832E-4132-AF9F-16F4ABAA0237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DBA1-952C-45B8-B03A-CCAE07D69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332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DE0E-832E-4132-AF9F-16F4ABAA0237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DBA1-952C-45B8-B03A-CCAE07D69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80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DE0E-832E-4132-AF9F-16F4ABAA0237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DBA1-952C-45B8-B03A-CCAE07D69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00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DE0E-832E-4132-AF9F-16F4ABAA0237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DBA1-952C-45B8-B03A-CCAE07D69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720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DE0E-832E-4132-AF9F-16F4ABAA0237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DBA1-952C-45B8-B03A-CCAE07D69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00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DE0E-832E-4132-AF9F-16F4ABAA0237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DBA1-952C-45B8-B03A-CCAE07D69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20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DE0E-832E-4132-AF9F-16F4ABAA0237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DBA1-952C-45B8-B03A-CCAE07D69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69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DE0E-832E-4132-AF9F-16F4ABAA0237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DBA1-952C-45B8-B03A-CCAE07D69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33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DE0E-832E-4132-AF9F-16F4ABAA0237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DBA1-952C-45B8-B03A-CCAE07D69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5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DE0E-832E-4132-AF9F-16F4ABAA0237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DBA1-952C-45B8-B03A-CCAE07D69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508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DE0E-832E-4132-AF9F-16F4ABAA0237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DBA1-952C-45B8-B03A-CCAE07D69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120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ADE0E-832E-4132-AF9F-16F4ABAA0237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DDBA1-952C-45B8-B03A-CCAE07D69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93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patient and doctor talking clipart&quot;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034" b="90862" l="5978" r="94130">
                        <a14:foregroundMark x1="29239" y1="42069" x2="29239" y2="42069"/>
                        <a14:foregroundMark x1="33804" y1="13103" x2="33804" y2="13103"/>
                        <a14:foregroundMark x1="33261" y1="32241" x2="33261" y2="32241"/>
                        <a14:foregroundMark x1="33587" y1="40690" x2="33587" y2="40690"/>
                        <a14:foregroundMark x1="36522" y1="38103" x2="36522" y2="38103"/>
                        <a14:foregroundMark x1="30217" y1="61897" x2="30217" y2="61897"/>
                        <a14:foregroundMark x1="33261" y1="65690" x2="33261" y2="65690"/>
                        <a14:foregroundMark x1="43261" y1="58103" x2="43261" y2="58103"/>
                        <a14:foregroundMark x1="50543" y1="46379" x2="50543" y2="46379"/>
                        <a14:foregroundMark x1="62826" y1="47241" x2="62826" y2="47241"/>
                        <a14:foregroundMark x1="59239" y1="41379" x2="59239" y2="41379"/>
                        <a14:foregroundMark x1="59348" y1="39655" x2="59348" y2="39655"/>
                        <a14:foregroundMark x1="31413" y1="47586" x2="31413" y2="47586"/>
                        <a14:foregroundMark x1="31087" y1="45690" x2="31087" y2="45690"/>
                        <a14:foregroundMark x1="29348" y1="46552" x2="29348" y2="46552"/>
                        <a14:foregroundMark x1="31739" y1="37414" x2="31739" y2="37414"/>
                        <a14:foregroundMark x1="31087" y1="41034" x2="31087" y2="41034"/>
                        <a14:foregroundMark x1="42283" y1="36034" x2="42283" y2="36034"/>
                        <a14:foregroundMark x1="39130" y1="39138" x2="39130" y2="39138"/>
                        <a14:foregroundMark x1="31739" y1="34655" x2="31739" y2="34655"/>
                        <a14:foregroundMark x1="32283" y1="36034" x2="32283" y2="36034"/>
                        <a14:foregroundMark x1="40435" y1="34310" x2="40435" y2="34310"/>
                        <a14:foregroundMark x1="41304" y1="36724" x2="41304" y2="36724"/>
                        <a14:foregroundMark x1="41304" y1="35000" x2="41304" y2="35000"/>
                        <a14:foregroundMark x1="39783" y1="32931" x2="39783" y2="32931"/>
                        <a14:foregroundMark x1="31304" y1="62931" x2="31304" y2="62931"/>
                        <a14:foregroundMark x1="33587" y1="76897" x2="33587" y2="76897"/>
                        <a14:foregroundMark x1="31413" y1="79655" x2="31413" y2="79655"/>
                        <a14:foregroundMark x1="30761" y1="77414" x2="30761" y2="77414"/>
                        <a14:foregroundMark x1="31087" y1="83621" x2="31087" y2="83621"/>
                        <a14:foregroundMark x1="80109" y1="64828" x2="80109" y2="64828"/>
                        <a14:foregroundMark x1="89348" y1="54138" x2="89348" y2="54138"/>
                        <a14:foregroundMark x1="90652" y1="47931" x2="90652" y2="47931"/>
                        <a14:foregroundMark x1="90000" y1="44138" x2="90000" y2="44138"/>
                        <a14:foregroundMark x1="81196" y1="16207" x2="81196" y2="16207"/>
                        <a14:foregroundMark x1="83478" y1="19138" x2="83478" y2="19138"/>
                        <a14:foregroundMark x1="78370" y1="15862" x2="78370" y2="15862"/>
                        <a14:foregroundMark x1="75217" y1="17586" x2="75217" y2="17586"/>
                        <a14:foregroundMark x1="82500" y1="21552" x2="82500" y2="21552"/>
                        <a14:foregroundMark x1="84891" y1="20000" x2="84891" y2="20000"/>
                        <a14:foregroundMark x1="82283" y1="15862" x2="82283" y2="15862"/>
                        <a14:foregroundMark x1="81957" y1="19828" x2="81957" y2="19828"/>
                        <a14:foregroundMark x1="79348" y1="16724" x2="79348" y2="16724"/>
                        <a14:foregroundMark x1="80217" y1="13793" x2="80217" y2="13793"/>
                        <a14:foregroundMark x1="78261" y1="14138" x2="78261" y2="14138"/>
                        <a14:foregroundMark x1="74457" y1="18966" x2="74457" y2="18966"/>
                        <a14:foregroundMark x1="82500" y1="67586" x2="82500" y2="67586"/>
                        <a14:foregroundMark x1="84891" y1="67586" x2="84891" y2="67586"/>
                        <a14:foregroundMark x1="90000" y1="66034" x2="90000" y2="66034"/>
                        <a14:foregroundMark x1="90761" y1="59483" x2="90761" y2="59483"/>
                        <a14:foregroundMark x1="88913" y1="50345" x2="88913" y2="50345"/>
                        <a14:foregroundMark x1="78261" y1="73276" x2="78261" y2="73276"/>
                        <a14:foregroundMark x1="78043" y1="77931" x2="78043" y2="7793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536" t="5170" r="5191" b="11467"/>
          <a:stretch/>
        </p:blipFill>
        <p:spPr bwMode="auto">
          <a:xfrm>
            <a:off x="585830" y="2765771"/>
            <a:ext cx="4659783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-16170" y="6571790"/>
            <a:ext cx="6874170" cy="2572210"/>
          </a:xfrm>
          <a:prstGeom prst="rect">
            <a:avLst/>
          </a:prstGeom>
          <a:solidFill>
            <a:srgbClr val="003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88801" y="77926"/>
            <a:ext cx="586422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/>
              <a:t>Do you know how to </a:t>
            </a:r>
            <a:r>
              <a:rPr lang="en-US" sz="3000" b="1" dirty="0"/>
              <a:t>talk to health care providers</a:t>
            </a:r>
            <a:r>
              <a:rPr lang="en-US" sz="3000" dirty="0"/>
              <a:t> about</a:t>
            </a:r>
            <a:r>
              <a:rPr lang="en-US" sz="3000" b="1" dirty="0"/>
              <a:t> medications</a:t>
            </a:r>
            <a:r>
              <a:rPr lang="en-US" sz="3000" dirty="0"/>
              <a:t> either for yourself or for someone you care for?</a:t>
            </a:r>
          </a:p>
        </p:txBody>
      </p:sp>
      <p:pic>
        <p:nvPicPr>
          <p:cNvPr id="1031" name="Picture 7" descr="C:\Users\tquast.NTSCO\Downloads\comment-black-oval-bubble-shap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613" y="3019060"/>
            <a:ext cx="1397566" cy="1728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245613" y="3216090"/>
            <a:ext cx="136175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>
                <a:solidFill>
                  <a:schemeClr val="bg1"/>
                </a:solidFill>
              </a:rPr>
              <a:t>Which medications do </a:t>
            </a:r>
            <a:br>
              <a:rPr lang="en-US" sz="1300" b="1" dirty="0">
                <a:solidFill>
                  <a:schemeClr val="bg1"/>
                </a:solidFill>
              </a:rPr>
            </a:br>
            <a:r>
              <a:rPr lang="en-US" sz="1300" b="1" dirty="0">
                <a:solidFill>
                  <a:schemeClr val="bg1"/>
                </a:solidFill>
              </a:rPr>
              <a:t>I need to keep taking, and why?</a:t>
            </a:r>
          </a:p>
        </p:txBody>
      </p:sp>
      <p:pic>
        <p:nvPicPr>
          <p:cNvPr id="1035" name="Picture 11" descr="C:\Users\tquast.NTSCO\Downloads\oval-black-speech-bubble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9891" y="2289969"/>
            <a:ext cx="1273188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701234" y="2523593"/>
            <a:ext cx="127318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>
                <a:solidFill>
                  <a:schemeClr val="bg1"/>
                </a:solidFill>
              </a:rPr>
              <a:t>Are there </a:t>
            </a:r>
            <a:br>
              <a:rPr lang="en-US" sz="1300" b="1" dirty="0">
                <a:solidFill>
                  <a:schemeClr val="bg1"/>
                </a:solidFill>
              </a:rPr>
            </a:br>
            <a:r>
              <a:rPr lang="en-US" sz="1300" b="1" dirty="0">
                <a:solidFill>
                  <a:schemeClr val="bg1"/>
                </a:solidFill>
              </a:rPr>
              <a:t>any side effects to watch for?</a:t>
            </a:r>
          </a:p>
        </p:txBody>
      </p:sp>
      <p:sp>
        <p:nvSpPr>
          <p:cNvPr id="9" name="Rectangle 8"/>
          <p:cNvSpPr/>
          <p:nvPr/>
        </p:nvSpPr>
        <p:spPr>
          <a:xfrm>
            <a:off x="186051" y="5479183"/>
            <a:ext cx="651217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00" dirty="0"/>
              <a:t>Join us for a series of </a:t>
            </a:r>
            <a:r>
              <a:rPr lang="en-US" sz="1900" b="1" dirty="0"/>
              <a:t>three</a:t>
            </a:r>
            <a:r>
              <a:rPr lang="en-US" sz="1900" dirty="0"/>
              <a:t>, free</a:t>
            </a:r>
            <a:r>
              <a:rPr lang="en-US" sz="1900" b="1" dirty="0"/>
              <a:t> workshops </a:t>
            </a:r>
            <a:r>
              <a:rPr lang="en-US" sz="1900" dirty="0"/>
              <a:t>designed to help you </a:t>
            </a:r>
            <a:r>
              <a:rPr lang="en-US" sz="1900" b="1" dirty="0"/>
              <a:t>talk with doctors, pharmacists </a:t>
            </a:r>
            <a:r>
              <a:rPr lang="en-US" sz="1900" dirty="0"/>
              <a:t>and other </a:t>
            </a:r>
            <a:r>
              <a:rPr lang="en-US" sz="1900" b="1" dirty="0"/>
              <a:t>health care</a:t>
            </a:r>
            <a:r>
              <a:rPr lang="en-US" sz="1900" dirty="0"/>
              <a:t> providers about medications.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575" y="7889646"/>
            <a:ext cx="6542647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>
                <a:solidFill>
                  <a:schemeClr val="bg1">
                    <a:lumMod val="95000"/>
                  </a:schemeClr>
                </a:solidFill>
              </a:rPr>
              <a:t>Register By [insert date] – Space is limited</a:t>
            </a:r>
            <a:endParaRPr lang="en-US" sz="12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A series provided by Bruyère Research Institute, in partnership with the Ontario </a:t>
            </a:r>
            <a:r>
              <a:rPr lang="en-US" sz="1200" dirty="0" err="1">
                <a:solidFill>
                  <a:schemeClr val="bg1"/>
                </a:solidFill>
              </a:rPr>
              <a:t>Centres</a:t>
            </a:r>
            <a:r>
              <a:rPr lang="en-US" sz="1200" dirty="0">
                <a:solidFill>
                  <a:schemeClr val="bg1"/>
                </a:solidFill>
              </a:rPr>
              <a:t> for Learning, Research and Innovation in Long-Term Care at Bruyère.</a:t>
            </a:r>
          </a:p>
        </p:txBody>
      </p:sp>
      <p:sp>
        <p:nvSpPr>
          <p:cNvPr id="22" name="AutoShape 16" descr="Image result for bruyere research institute logo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5" name="Picture 21" descr="C:\Users\tquast.NTSCO\Downloads\black-speech-bubble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617" y="1942767"/>
            <a:ext cx="1500779" cy="1106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4513281" y="2080579"/>
            <a:ext cx="13614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" b="1" dirty="0">
                <a:solidFill>
                  <a:schemeClr val="bg1"/>
                </a:solidFill>
              </a:rPr>
              <a:t>How do I need to take the medications, and for how long?</a:t>
            </a:r>
          </a:p>
        </p:txBody>
      </p:sp>
      <p:sp>
        <p:nvSpPr>
          <p:cNvPr id="2" name="AutoShape 2" descr="Home - Ontario Centres for Learning, Research, and Innovation in Long-Term  Car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5" name="Picture 24" descr="https://lh6.googleusercontent.com/u2R4uOwzml3EqBRN4LLmTxeevPT2CWaLOzh26RzyyuCRcX9RVG7qgDTmf8vNAqLK3xTvg2WFkJmXy3qk1SFM_HUED8KO8qgoP8bpPiPkOkdpPtL4y7eP9rAa4o0iTiohb06dG5U=s0"/>
          <p:cNvPicPr/>
          <p:nvPr/>
        </p:nvPicPr>
        <p:blipFill>
          <a:blip r:embed="rId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436" y="8627603"/>
            <a:ext cx="2082364" cy="485948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TextBox 25"/>
          <p:cNvSpPr txBox="1"/>
          <p:nvPr/>
        </p:nvSpPr>
        <p:spPr>
          <a:xfrm>
            <a:off x="44717" y="6612150"/>
            <a:ext cx="232116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solidFill>
                  <a:srgbClr val="00B2E2"/>
                </a:solidFill>
                <a:latin typeface="Calibri" panose="020F0502020204030204" pitchFamily="34" charset="0"/>
              </a:rPr>
              <a:t>DATES</a:t>
            </a:r>
          </a:p>
          <a:p>
            <a:r>
              <a:rPr lang="en-US" sz="1300" b="1" dirty="0">
                <a:solidFill>
                  <a:schemeClr val="bg1"/>
                </a:solidFill>
                <a:latin typeface="Calibri" panose="020F0502020204030204" pitchFamily="34" charset="0"/>
              </a:rPr>
              <a:t>[insert dates for Workshop #1]</a:t>
            </a:r>
          </a:p>
          <a:p>
            <a:r>
              <a:rPr lang="en-US" sz="1300" b="1" dirty="0">
                <a:solidFill>
                  <a:schemeClr val="bg1"/>
                </a:solidFill>
                <a:latin typeface="Calibri" panose="020F0502020204030204" pitchFamily="34" charset="0"/>
              </a:rPr>
              <a:t>[insert date for Workshop #2]</a:t>
            </a:r>
          </a:p>
          <a:p>
            <a:r>
              <a:rPr lang="en-US" sz="1300" b="1" dirty="0">
                <a:solidFill>
                  <a:schemeClr val="bg1"/>
                </a:solidFill>
                <a:latin typeface="Calibri" panose="020F0502020204030204" pitchFamily="34" charset="0"/>
              </a:rPr>
              <a:t>[insert date for Workshop #3]</a:t>
            </a:r>
          </a:p>
          <a:p>
            <a:r>
              <a:rPr lang="en-US" sz="1300" b="1" dirty="0">
                <a:solidFill>
                  <a:srgbClr val="00B2E2"/>
                </a:solidFill>
                <a:latin typeface="Calibri" panose="020F0502020204030204" pitchFamily="34" charset="0"/>
              </a:rPr>
              <a:t>From </a:t>
            </a:r>
            <a:r>
              <a:rPr lang="en-US" sz="1300" b="1" dirty="0">
                <a:solidFill>
                  <a:schemeClr val="bg1"/>
                </a:solidFill>
                <a:latin typeface="Calibri" panose="020F0502020204030204" pitchFamily="34" charset="0"/>
              </a:rPr>
              <a:t>[insert start time] </a:t>
            </a:r>
            <a:r>
              <a:rPr lang="en-US" sz="1300" b="1" dirty="0">
                <a:solidFill>
                  <a:srgbClr val="00B2E2"/>
                </a:solidFill>
                <a:latin typeface="Calibri" panose="020F0502020204030204" pitchFamily="34" charset="0"/>
              </a:rPr>
              <a:t>– </a:t>
            </a:r>
            <a:r>
              <a:rPr lang="en-US" sz="1300" b="1" dirty="0">
                <a:solidFill>
                  <a:schemeClr val="bg1"/>
                </a:solidFill>
                <a:latin typeface="Calibri" panose="020F0502020204030204" pitchFamily="34" charset="0"/>
              </a:rPr>
              <a:t>[insert end time]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445805" y="6597380"/>
            <a:ext cx="201637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solidFill>
                  <a:srgbClr val="00B2E2"/>
                </a:solidFill>
                <a:latin typeface="Calibri" panose="020F0502020204030204" pitchFamily="34" charset="0"/>
              </a:rPr>
              <a:t>VENUE</a:t>
            </a:r>
          </a:p>
          <a:p>
            <a:r>
              <a:rPr lang="en-US" sz="1300" b="1" dirty="0">
                <a:solidFill>
                  <a:schemeClr val="bg1"/>
                </a:solidFill>
                <a:latin typeface="Calibri" panose="020F0502020204030204" pitchFamily="34" charset="0"/>
              </a:rPr>
              <a:t>[insert address or virtual platform]</a:t>
            </a:r>
            <a:br>
              <a:rPr lang="en-US" sz="1300" b="1" dirty="0">
                <a:solidFill>
                  <a:srgbClr val="00B2E2"/>
                </a:solidFill>
                <a:latin typeface="Calibri" panose="020F0502020204030204" pitchFamily="34" charset="0"/>
              </a:rPr>
            </a:br>
            <a:endParaRPr lang="en-US" sz="1300" b="1" dirty="0">
              <a:solidFill>
                <a:srgbClr val="00B2E2"/>
              </a:solidFill>
              <a:latin typeface="Calibri" panose="020F050202020403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85281" y="6571790"/>
            <a:ext cx="249651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solidFill>
                  <a:srgbClr val="00B2E2"/>
                </a:solidFill>
                <a:latin typeface="Calibri" panose="020F0502020204030204" pitchFamily="34" charset="0"/>
              </a:rPr>
              <a:t>PLEASE REGISTER</a:t>
            </a:r>
            <a:br>
              <a:rPr lang="en-US" sz="1300" b="1" dirty="0">
                <a:solidFill>
                  <a:srgbClr val="00B2E2"/>
                </a:solidFill>
                <a:latin typeface="Calibri" panose="020F0502020204030204" pitchFamily="34" charset="0"/>
              </a:rPr>
            </a:br>
            <a:r>
              <a:rPr lang="en-US" sz="1300" b="1" dirty="0">
                <a:solidFill>
                  <a:srgbClr val="00B2E2"/>
                </a:solidFill>
                <a:latin typeface="Calibri" panose="020F0502020204030204" pitchFamily="34" charset="0"/>
              </a:rPr>
              <a:t>Contact: </a:t>
            </a:r>
            <a:r>
              <a:rPr lang="en-US" sz="1300" b="1" dirty="0">
                <a:solidFill>
                  <a:schemeClr val="bg1"/>
                </a:solidFill>
                <a:latin typeface="Calibri" panose="020F0502020204030204" pitchFamily="34" charset="0"/>
              </a:rPr>
              <a:t>[insert name]</a:t>
            </a:r>
            <a:br>
              <a:rPr lang="en-US" sz="13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1300" b="1" dirty="0">
                <a:solidFill>
                  <a:srgbClr val="00B2E2"/>
                </a:solidFill>
                <a:latin typeface="Calibri" panose="020F0502020204030204" pitchFamily="34" charset="0"/>
              </a:rPr>
              <a:t>By phone: </a:t>
            </a:r>
            <a:r>
              <a:rPr lang="en-US" sz="1300" b="1" dirty="0">
                <a:solidFill>
                  <a:schemeClr val="bg1"/>
                </a:solidFill>
                <a:latin typeface="Calibri" panose="020F0502020204030204" pitchFamily="34" charset="0"/>
              </a:rPr>
              <a:t>[insert number]</a:t>
            </a:r>
            <a:br>
              <a:rPr lang="en-US" sz="1300" b="1" dirty="0">
                <a:solidFill>
                  <a:srgbClr val="00B2E2"/>
                </a:solidFill>
                <a:latin typeface="Calibri" panose="020F0502020204030204" pitchFamily="34" charset="0"/>
              </a:rPr>
            </a:br>
            <a:endParaRPr lang="en-US" sz="1300" b="1" dirty="0">
              <a:solidFill>
                <a:srgbClr val="00B2E2"/>
              </a:solidFill>
              <a:latin typeface="Calibri" panose="020F0502020204030204" pitchFamily="34" charset="0"/>
            </a:endParaRPr>
          </a:p>
          <a:p>
            <a:r>
              <a:rPr lang="en-US" sz="1300" b="1" dirty="0">
                <a:solidFill>
                  <a:srgbClr val="00B2E2"/>
                </a:solidFill>
                <a:latin typeface="Calibri" panose="020F0502020204030204" pitchFamily="34" charset="0"/>
              </a:rPr>
              <a:t>QUESTIONS?</a:t>
            </a:r>
            <a:br>
              <a:rPr lang="en-US" sz="1300" b="1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1300" b="1" dirty="0">
                <a:solidFill>
                  <a:schemeClr val="bg1"/>
                </a:solidFill>
                <a:latin typeface="Calibri" panose="020F0502020204030204" pitchFamily="34" charset="0"/>
              </a:rPr>
              <a:t>[insert email address]</a:t>
            </a:r>
          </a:p>
        </p:txBody>
      </p:sp>
    </p:spTree>
    <p:extLst>
      <p:ext uri="{BB962C8B-B14F-4D97-AF65-F5344CB8AC3E}">
        <p14:creationId xmlns:p14="http://schemas.microsoft.com/office/powerpoint/2010/main" val="3817007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13238</TotalTime>
  <Words>197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Bruyere Continuing 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Tammie Quast</dc:creator>
  <cp:lastModifiedBy>Tammie Quast</cp:lastModifiedBy>
  <cp:revision>65</cp:revision>
  <cp:lastPrinted>2020-03-04T18:53:51Z</cp:lastPrinted>
  <dcterms:created xsi:type="dcterms:W3CDTF">2019-12-10T18:49:38Z</dcterms:created>
  <dcterms:modified xsi:type="dcterms:W3CDTF">2022-01-25T19:36:30Z</dcterms:modified>
</cp:coreProperties>
</file>